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handoutMasterIdLst>
    <p:handoutMasterId r:id="rId70"/>
  </p:handoutMasterIdLst>
  <p:sldIdLst>
    <p:sldId id="308" r:id="rId5"/>
    <p:sldId id="259" r:id="rId6"/>
    <p:sldId id="263" r:id="rId7"/>
    <p:sldId id="264" r:id="rId8"/>
    <p:sldId id="310" r:id="rId9"/>
    <p:sldId id="300" r:id="rId10"/>
    <p:sldId id="309" r:id="rId11"/>
    <p:sldId id="318" r:id="rId12"/>
    <p:sldId id="317" r:id="rId13"/>
    <p:sldId id="316" r:id="rId14"/>
    <p:sldId id="315" r:id="rId15"/>
    <p:sldId id="319" r:id="rId16"/>
    <p:sldId id="314" r:id="rId17"/>
    <p:sldId id="320" r:id="rId18"/>
    <p:sldId id="257" r:id="rId19"/>
    <p:sldId id="301" r:id="rId20"/>
    <p:sldId id="313" r:id="rId21"/>
    <p:sldId id="334" r:id="rId22"/>
    <p:sldId id="335" r:id="rId23"/>
    <p:sldId id="333" r:id="rId24"/>
    <p:sldId id="332" r:id="rId25"/>
    <p:sldId id="331" r:id="rId26"/>
    <p:sldId id="330" r:id="rId27"/>
    <p:sldId id="329" r:id="rId28"/>
    <p:sldId id="328" r:id="rId29"/>
    <p:sldId id="327" r:id="rId30"/>
    <p:sldId id="326" r:id="rId31"/>
    <p:sldId id="325" r:id="rId32"/>
    <p:sldId id="324" r:id="rId33"/>
    <p:sldId id="303" r:id="rId34"/>
    <p:sldId id="342" r:id="rId35"/>
    <p:sldId id="343" r:id="rId36"/>
    <p:sldId id="323" r:id="rId37"/>
    <p:sldId id="341" r:id="rId38"/>
    <p:sldId id="340" r:id="rId39"/>
    <p:sldId id="339" r:id="rId40"/>
    <p:sldId id="261" r:id="rId41"/>
    <p:sldId id="338" r:id="rId42"/>
    <p:sldId id="344" r:id="rId43"/>
    <p:sldId id="262" r:id="rId44"/>
    <p:sldId id="337" r:id="rId45"/>
    <p:sldId id="302" r:id="rId46"/>
    <p:sldId id="336" r:id="rId47"/>
    <p:sldId id="345" r:id="rId48"/>
    <p:sldId id="311" r:id="rId49"/>
    <p:sldId id="265" r:id="rId50"/>
    <p:sldId id="266" r:id="rId51"/>
    <p:sldId id="304" r:id="rId52"/>
    <p:sldId id="305" r:id="rId53"/>
    <p:sldId id="267" r:id="rId54"/>
    <p:sldId id="268" r:id="rId55"/>
    <p:sldId id="307" r:id="rId56"/>
    <p:sldId id="298" r:id="rId57"/>
    <p:sldId id="295" r:id="rId58"/>
    <p:sldId id="269" r:id="rId59"/>
    <p:sldId id="297" r:id="rId60"/>
    <p:sldId id="296" r:id="rId61"/>
    <p:sldId id="275" r:id="rId62"/>
    <p:sldId id="293" r:id="rId63"/>
    <p:sldId id="299" r:id="rId64"/>
    <p:sldId id="286" r:id="rId65"/>
    <p:sldId id="292" r:id="rId66"/>
    <p:sldId id="280" r:id="rId67"/>
    <p:sldId id="285" r:id="rId68"/>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22" autoAdjust="0"/>
  </p:normalViewPr>
  <p:slideViewPr>
    <p:cSldViewPr snapToGrid="0">
      <p:cViewPr varScale="1">
        <p:scale>
          <a:sx n="91" d="100"/>
          <a:sy n="91" d="100"/>
        </p:scale>
        <p:origin x="370" y="77"/>
      </p:cViewPr>
      <p:guideLst/>
    </p:cSldViewPr>
  </p:slideViewPr>
  <p:outlineViewPr>
    <p:cViewPr>
      <p:scale>
        <a:sx n="33" d="100"/>
        <a:sy n="33" d="100"/>
      </p:scale>
      <p:origin x="0" y="-3510"/>
    </p:cViewPr>
  </p:outlineViewPr>
  <p:notesTextViewPr>
    <p:cViewPr>
      <p:scale>
        <a:sx n="1" d="1"/>
        <a:sy n="1" d="1"/>
      </p:scale>
      <p:origin x="0" y="0"/>
    </p:cViewPr>
  </p:notesTextViewPr>
  <p:sorterViewPr>
    <p:cViewPr>
      <p:scale>
        <a:sx n="106" d="100"/>
        <a:sy n="106" d="100"/>
      </p:scale>
      <p:origin x="0" y="0"/>
    </p:cViewPr>
  </p:sorterViewPr>
  <p:notesViewPr>
    <p:cSldViewPr snapToGrid="0">
      <p:cViewPr varScale="1">
        <p:scale>
          <a:sx n="66" d="100"/>
          <a:sy n="66" d="100"/>
        </p:scale>
        <p:origin x="366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8/14/2024</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8/14/2024</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60</a:t>
            </a:fld>
            <a:endParaRPr lang="en-US"/>
          </a:p>
        </p:txBody>
      </p:sp>
    </p:spTree>
    <p:extLst>
      <p:ext uri="{BB962C8B-B14F-4D97-AF65-F5344CB8AC3E}">
        <p14:creationId xmlns:p14="http://schemas.microsoft.com/office/powerpoint/2010/main" val="5391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61</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62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63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64</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54</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55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56</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57</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58</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59</a:t>
            </a:fld>
            <a:endParaRPr lang="en-US"/>
          </a:p>
        </p:txBody>
      </p:sp>
    </p:spTree>
    <p:extLst>
      <p:ext uri="{BB962C8B-B14F-4D97-AF65-F5344CB8AC3E}">
        <p14:creationId xmlns:p14="http://schemas.microsoft.com/office/powerpoint/2010/main" val="3105608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3" descr="A group of men wrestling&#10;&#10;Description automatically generated">
            <a:extLst>
              <a:ext uri="{FF2B5EF4-FFF2-40B4-BE49-F238E27FC236}">
                <a16:creationId xmlns:a16="http://schemas.microsoft.com/office/drawing/2014/main" id="{3189CC28-021D-72C2-881C-463B0C731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8/14/2024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8" name="Picture 7" descr="A group of men wrestling&#10;&#10;Description automatically generated">
            <a:extLst>
              <a:ext uri="{FF2B5EF4-FFF2-40B4-BE49-F238E27FC236}">
                <a16:creationId xmlns:a16="http://schemas.microsoft.com/office/drawing/2014/main" id="{1430A30E-913A-A9AE-005D-9C95140FF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8/14/2024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8/14/2024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8/14/2024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8/14/2024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8/14/2024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8/14/2024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8/14/2024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8/14/2024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18" Type="http://schemas.openxmlformats.org/officeDocument/2006/relationships/image" Target="../media/image3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notesSlide" Target="../notesSlides/notesSlide3.xml"/><Relationship Id="rId16" Type="http://schemas.openxmlformats.org/officeDocument/2006/relationships/image" Target="../media/image30.jpg"/><Relationship Id="rId20"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6CB9-53FE-4344-C496-CAA3BA21FAE1}"/>
              </a:ext>
            </a:extLst>
          </p:cNvPr>
          <p:cNvSpPr>
            <a:spLocks noGrp="1"/>
          </p:cNvSpPr>
          <p:nvPr>
            <p:ph type="ctrTitle"/>
          </p:nvPr>
        </p:nvSpPr>
        <p:spPr/>
        <p:txBody>
          <a:bodyPr/>
          <a:lstStyle/>
          <a:p>
            <a:r>
              <a:rPr lang="en-US" dirty="0"/>
              <a:t>2024-25 NFHS Wrestling Rules interpretation PowerPoint</a:t>
            </a:r>
          </a:p>
        </p:txBody>
      </p:sp>
      <p:sp>
        <p:nvSpPr>
          <p:cNvPr id="3" name="Subtitle 2">
            <a:extLst>
              <a:ext uri="{FF2B5EF4-FFF2-40B4-BE49-F238E27FC236}">
                <a16:creationId xmlns:a16="http://schemas.microsoft.com/office/drawing/2014/main" id="{24C24706-926C-E168-4E79-FCBFAE6C2852}"/>
              </a:ext>
            </a:extLst>
          </p:cNvPr>
          <p:cNvSpPr>
            <a:spLocks noGrp="1"/>
          </p:cNvSpPr>
          <p:nvPr>
            <p:ph type="subTitle" idx="1"/>
          </p:nvPr>
        </p:nvSpPr>
        <p:spPr/>
        <p:txBody>
          <a:bodyPr/>
          <a:lstStyle/>
          <a:p>
            <a:r>
              <a:rPr lang="en-US" dirty="0"/>
              <a:t>B. Elliot Hopkins, MLD, CAA, NFHS Director of Sports, Sanctioning and Student Services</a:t>
            </a:r>
          </a:p>
          <a:p>
            <a:endParaRPr lang="en-US" dirty="0"/>
          </a:p>
        </p:txBody>
      </p:sp>
    </p:spTree>
    <p:extLst>
      <p:ext uri="{BB962C8B-B14F-4D97-AF65-F5344CB8AC3E}">
        <p14:creationId xmlns:p14="http://schemas.microsoft.com/office/powerpoint/2010/main" val="14817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6-5-1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1 . . . </a:t>
            </a:r>
            <a:r>
              <a:rPr lang="en-US" sz="2800" dirty="0">
                <a:solidFill>
                  <a:srgbClr val="000000"/>
                </a:solidFill>
                <a:effectLst/>
                <a:latin typeface="Calibri" panose="020F0502020204030204" pitchFamily="34" charset="0"/>
                <a:ea typeface="Arial" panose="020B0604020202020204" pitchFamily="34" charset="0"/>
              </a:rPr>
              <a:t>If no fall occurs during the final period, the referee shall direct the wrestlers to return and remain </a:t>
            </a:r>
            <a:r>
              <a:rPr lang="en-US" sz="2800" strike="sngStrike" dirty="0">
                <a:solidFill>
                  <a:srgbClr val="FF0000"/>
                </a:solidFill>
                <a:effectLst/>
                <a:latin typeface="Calibri" panose="020F0502020204030204" pitchFamily="34" charset="0"/>
                <a:ea typeface="Arial" panose="020B0604020202020204" pitchFamily="34" charset="0"/>
              </a:rPr>
              <a:t>on the 10-foot circle</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 the center of the mat</a:t>
            </a:r>
            <a:r>
              <a:rPr lang="en-US" sz="2800" dirty="0">
                <a:solidFill>
                  <a:srgbClr val="FF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while the referee verifies the match score. (It may be necessary for the referee to go to the scorer’s table.)</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76641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6-6-6</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6 . . .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When a coach believes the referee has misapplied a rule or disagrees with judgment, the coach may approach the scorer’s table, request the match be stopped (when there is no significant action) and discuss the matter with the referee directly in front of the scorer’s table. Both wrestlers shall return and remain on the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10-foot circle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in the center of the mat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a:t>
            </a: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If the referee has misapplied a rule, necessary adjustments will be made, an explanation to the opposing coach will be made, and wrestling will immediately be resumed. </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7147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00AA-D52C-6686-271F-11BF838337CC}"/>
              </a:ext>
            </a:extLst>
          </p:cNvPr>
          <p:cNvSpPr>
            <a:spLocks noGrp="1"/>
          </p:cNvSpPr>
          <p:nvPr>
            <p:ph type="title"/>
          </p:nvPr>
        </p:nvSpPr>
        <p:spPr/>
        <p:txBody>
          <a:bodyPr/>
          <a:lstStyle/>
          <a:p>
            <a:r>
              <a:rPr lang="en-US" dirty="0"/>
              <a:t>Optional 10’ circle</a:t>
            </a:r>
            <a:br>
              <a:rPr lang="en-US" dirty="0"/>
            </a:br>
            <a:r>
              <a:rPr lang="en-US" dirty="0"/>
              <a:t>rule 6-6-6 (</a:t>
            </a:r>
            <a:r>
              <a:rPr lang="en-US" cap="none" dirty="0"/>
              <a:t>cont.</a:t>
            </a:r>
            <a:r>
              <a:rPr lang="en-US" dirty="0"/>
              <a:t>)</a:t>
            </a:r>
          </a:p>
        </p:txBody>
      </p:sp>
      <p:sp>
        <p:nvSpPr>
          <p:cNvPr id="3" name="Content Placeholder 2">
            <a:extLst>
              <a:ext uri="{FF2B5EF4-FFF2-40B4-BE49-F238E27FC236}">
                <a16:creationId xmlns:a16="http://schemas.microsoft.com/office/drawing/2014/main" id="{4FF8D28D-0212-DCE2-F8AE-89CCD97CA6A6}"/>
              </a:ext>
            </a:extLst>
          </p:cNvPr>
          <p:cNvSpPr>
            <a:spLocks noGrp="1"/>
          </p:cNvSpPr>
          <p:nvPr>
            <p:ph idx="1"/>
          </p:nvPr>
        </p:nvSpPr>
        <p:spPr/>
        <p:txBody>
          <a:bodyPr/>
          <a:lstStyle/>
          <a:p>
            <a:pPr marL="0" marR="0" lvl="0" indent="0" algn="l" defTabSz="914400" rtl="0" eaLnBrk="1" fontAlgn="base" latinLnBrk="0" hangingPunct="1">
              <a:lnSpc>
                <a:spcPct val="100000"/>
              </a:lnSpc>
              <a:spcBef>
                <a:spcPts val="1000"/>
              </a:spcBef>
              <a:spcAft>
                <a:spcPts val="1000"/>
              </a:spcAft>
              <a:buClrTx/>
              <a:buSzTx/>
              <a:buNone/>
              <a:tabLst/>
              <a:defRPr/>
            </a:pP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If there is no error, or if the coach disagrees with the referee’s judgment, the coaching staff will be penalized for coach misconduct. The first time it occurs in a dual meet or a tournament is a warning; the second time is the deduction of 1 team point; and the third time the head coach shall be removed from the premises for the remainder of the day and 2 team points deducted.</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91669B4E-326F-7D3F-4D93-074DF99D170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8084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7-6-1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effectLst/>
                <a:latin typeface="Calibri" panose="020F0502020204030204" pitchFamily="34" charset="0"/>
                <a:ea typeface="Times New Roman" panose="02020603050405020304" pitchFamily="18" charset="0"/>
              </a:rPr>
              <a:t>ART. 1 . .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Each wrestler is required to make an honest attempt to stay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within the 10-foot circle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i</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n the center of the mat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and wrestle aggressively, regardless of position or the time or score of the match. Action is to be maintained throughout the match by the contestants wrestling aggressively whether in the top, bottom or neutral position and both contestants are equally responsible for initiating action. </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90378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3004-778D-7A69-87E6-07E661ADF02F}"/>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Optional 10’ circle</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7-6-1 (</a:t>
            </a:r>
            <a:r>
              <a:rPr kumimoji="0" lang="en-US" sz="3800" b="1" i="0" u="none" strike="noStrike" kern="1200" cap="none" spc="0" normalizeH="0" baseline="0" noProof="0" dirty="0">
                <a:ln>
                  <a:noFill/>
                </a:ln>
                <a:solidFill>
                  <a:srgbClr val="00205B"/>
                </a:solidFill>
                <a:effectLst/>
                <a:uLnTx/>
                <a:uFillTx/>
                <a:latin typeface="Calibri"/>
                <a:ea typeface="+mj-ea"/>
                <a:cs typeface="+mj-cs"/>
              </a:rPr>
              <a:t>cont.)</a:t>
            </a:r>
            <a:endParaRPr lang="en-US" dirty="0"/>
          </a:p>
        </p:txBody>
      </p:sp>
      <p:sp>
        <p:nvSpPr>
          <p:cNvPr id="3" name="Content Placeholder 2">
            <a:extLst>
              <a:ext uri="{FF2B5EF4-FFF2-40B4-BE49-F238E27FC236}">
                <a16:creationId xmlns:a16="http://schemas.microsoft.com/office/drawing/2014/main" id="{AB69E453-088E-C133-84E3-309D18C55010}"/>
              </a:ext>
            </a:extLst>
          </p:cNvPr>
          <p:cNvSpPr>
            <a:spLocks noGrp="1"/>
          </p:cNvSpPr>
          <p:nvPr>
            <p:ph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It is the responsibility of contestants, coaches and referees to avoid the use of stalling tactics or allowing the use thereof. This shall be demonstrated by those responsible with strict enforcement by referees.</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endParaRPr lang="en-US" dirty="0"/>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21E3E381-C492-591F-0116-F69C2628D32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7671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62C3-1BF9-BFEB-8C9B-70FD629BCDD0}"/>
              </a:ext>
            </a:extLst>
          </p:cNvPr>
          <p:cNvSpPr>
            <a:spLocks noGrp="1"/>
          </p:cNvSpPr>
          <p:nvPr>
            <p:ph type="title"/>
          </p:nvPr>
        </p:nvSpPr>
        <p:spPr/>
        <p:txBody>
          <a:bodyPr/>
          <a:lstStyle/>
          <a:p>
            <a:r>
              <a:rPr lang="en-US" sz="3200" dirty="0"/>
              <a:t>Points of contact</a:t>
            </a:r>
            <a:br>
              <a:rPr lang="en-US" sz="3200" dirty="0"/>
            </a:br>
            <a:r>
              <a:rPr lang="en-US" sz="3200" dirty="0"/>
              <a:t>rules 5-10, 5-15-1, 5-15-2</a:t>
            </a:r>
            <a:r>
              <a:rPr lang="en-US" sz="3200" cap="none" dirty="0"/>
              <a:t>c, 5-15-3, 5-18, 5-22-1, 5-22-2, 5-25-1, 5-25-3, 6-4-1</a:t>
            </a:r>
          </a:p>
        </p:txBody>
      </p:sp>
      <p:sp>
        <p:nvSpPr>
          <p:cNvPr id="3" name="Content Placeholder 2">
            <a:extLst>
              <a:ext uri="{FF2B5EF4-FFF2-40B4-BE49-F238E27FC236}">
                <a16:creationId xmlns:a16="http://schemas.microsoft.com/office/drawing/2014/main" id="{9E0A29AF-F7C3-A8C1-CF31-4DD9FC727D50}"/>
              </a:ext>
            </a:extLst>
          </p:cNvPr>
          <p:cNvSpPr>
            <a:spLocks noGrp="1"/>
          </p:cNvSpPr>
          <p:nvPr>
            <p:ph idx="1"/>
          </p:nvPr>
        </p:nvSpPr>
        <p:spPr>
          <a:xfrm>
            <a:off x="6362963" y="2099966"/>
            <a:ext cx="5604671" cy="4227809"/>
          </a:xfrm>
        </p:spPr>
        <p:txBody>
          <a:bodyPr/>
          <a:lstStyle/>
          <a:p>
            <a:pPr marL="0" indent="0">
              <a:buNone/>
            </a:pPr>
            <a:r>
              <a:rPr lang="en-US" sz="2800" dirty="0">
                <a:effectLst/>
                <a:latin typeface="Aptos" panose="020B0004020202020204" pitchFamily="34" charset="0"/>
                <a:ea typeface="Aptos" panose="020B0004020202020204" pitchFamily="34" charset="0"/>
                <a:cs typeface="Aptos" panose="020B0004020202020204" pitchFamily="34" charset="0"/>
              </a:rPr>
              <a:t>Only one point of contact must be inbounds (inside or on the boundary lines) in order for wrestling to continue. Points of contact include the head, shoulder, elbow, hand, hip, knee and foot.</a:t>
            </a:r>
            <a:endParaRPr lang="en-US" sz="2800" dirty="0"/>
          </a:p>
        </p:txBody>
      </p:sp>
      <p:sp>
        <p:nvSpPr>
          <p:cNvPr id="4" name="Footer Placeholder 3">
            <a:extLst>
              <a:ext uri="{FF2B5EF4-FFF2-40B4-BE49-F238E27FC236}">
                <a16:creationId xmlns:a16="http://schemas.microsoft.com/office/drawing/2014/main" id="{1A1B4C4D-1A03-6730-B068-579463CC255B}"/>
              </a:ext>
            </a:extLst>
          </p:cNvPr>
          <p:cNvSpPr>
            <a:spLocks noGrp="1"/>
          </p:cNvSpPr>
          <p:nvPr>
            <p:ph type="ftr" sz="quarter" idx="11"/>
          </p:nvPr>
        </p:nvSpPr>
        <p:spPr/>
        <p:txBody>
          <a:bodyPr/>
          <a:lstStyle/>
          <a:p>
            <a:pPr>
              <a:defRPr/>
            </a:pPr>
            <a:r>
              <a:rPr lang="en-US"/>
              <a:t>www.nfhs.org</a:t>
            </a:r>
            <a:endParaRPr lang="en-US" dirty="0"/>
          </a:p>
        </p:txBody>
      </p:sp>
      <p:pic>
        <p:nvPicPr>
          <p:cNvPr id="7" name="Picture 6" descr="A diagram of a wrestler&#10;&#10;Description automatically generated">
            <a:extLst>
              <a:ext uri="{FF2B5EF4-FFF2-40B4-BE49-F238E27FC236}">
                <a16:creationId xmlns:a16="http://schemas.microsoft.com/office/drawing/2014/main" id="{40A628FC-1A60-626C-F6DC-2208CC45F5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13214"/>
            <a:ext cx="4012140" cy="4420455"/>
          </a:xfrm>
          <a:prstGeom prst="rect">
            <a:avLst/>
          </a:prstGeom>
        </p:spPr>
      </p:pic>
    </p:spTree>
    <p:extLst>
      <p:ext uri="{BB962C8B-B14F-4D97-AF65-F5344CB8AC3E}">
        <p14:creationId xmlns:p14="http://schemas.microsoft.com/office/powerpoint/2010/main" val="190648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76DE-210F-FB77-699B-1CAA5E6D0030}"/>
              </a:ext>
            </a:extLst>
          </p:cNvPr>
          <p:cNvSpPr>
            <a:spLocks noGrp="1"/>
          </p:cNvSpPr>
          <p:nvPr>
            <p:ph type="title"/>
          </p:nvPr>
        </p:nvSpPr>
        <p:spPr/>
        <p:txBody>
          <a:bodyPr/>
          <a:lstStyle/>
          <a:p>
            <a:r>
              <a:rPr lang="en-US" sz="3200" dirty="0"/>
              <a:t>Points of contact</a:t>
            </a:r>
            <a:br>
              <a:rPr lang="en-US" sz="3200" dirty="0"/>
            </a:br>
            <a:r>
              <a:rPr lang="en-US" sz="3200" dirty="0"/>
              <a:t>rules 5-10, 5-15-1, 5-15-2</a:t>
            </a:r>
            <a:r>
              <a:rPr lang="en-US" sz="3200" cap="none" dirty="0"/>
              <a:t>c, 5-15-3, 5-18, 5-22-1, 5-22-2, 5-25-1, 5-25-3, 6-4-1</a:t>
            </a:r>
            <a:endParaRPr lang="en-US" sz="3200" dirty="0"/>
          </a:p>
        </p:txBody>
      </p:sp>
      <p:sp>
        <p:nvSpPr>
          <p:cNvPr id="3" name="Content Placeholder 2">
            <a:extLst>
              <a:ext uri="{FF2B5EF4-FFF2-40B4-BE49-F238E27FC236}">
                <a16:creationId xmlns:a16="http://schemas.microsoft.com/office/drawing/2014/main" id="{FCD0A08F-54A3-6299-BA9D-273DE2572F22}"/>
              </a:ext>
            </a:extLst>
          </p:cNvPr>
          <p:cNvSpPr>
            <a:spLocks noGrp="1"/>
          </p:cNvSpPr>
          <p:nvPr>
            <p:ph idx="1"/>
          </p:nvPr>
        </p:nvSpPr>
        <p:spPr>
          <a:xfrm>
            <a:off x="6375575" y="2087354"/>
            <a:ext cx="5592059" cy="4240422"/>
          </a:xfrm>
        </p:spPr>
        <p:txBody>
          <a:bodyPr/>
          <a:lstStyle/>
          <a:p>
            <a:pPr marL="0" indent="0">
              <a:buNone/>
            </a:pPr>
            <a:r>
              <a:rPr lang="en-US" dirty="0"/>
              <a:t>Only one point of contact must be inbounds in order for wrestling to continue.</a:t>
            </a:r>
          </a:p>
        </p:txBody>
      </p:sp>
      <p:sp>
        <p:nvSpPr>
          <p:cNvPr id="4" name="Footer Placeholder 3">
            <a:extLst>
              <a:ext uri="{FF2B5EF4-FFF2-40B4-BE49-F238E27FC236}">
                <a16:creationId xmlns:a16="http://schemas.microsoft.com/office/drawing/2014/main" id="{A1C1EC88-E536-BF97-A7C8-635F22F24CC2}"/>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circular diagram of a number of inbounds&#10;&#10;Description automatically generated">
            <a:extLst>
              <a:ext uri="{FF2B5EF4-FFF2-40B4-BE49-F238E27FC236}">
                <a16:creationId xmlns:a16="http://schemas.microsoft.com/office/drawing/2014/main" id="{ABE59E29-5D0C-ED66-66A3-63E7D167C9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46023"/>
            <a:ext cx="4223793" cy="4240422"/>
          </a:xfrm>
          <a:prstGeom prst="rect">
            <a:avLst/>
          </a:prstGeom>
        </p:spPr>
      </p:pic>
    </p:spTree>
    <p:extLst>
      <p:ext uri="{BB962C8B-B14F-4D97-AF65-F5344CB8AC3E}">
        <p14:creationId xmlns:p14="http://schemas.microsoft.com/office/powerpoint/2010/main" val="130439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5-10</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10 . . .</a:t>
            </a:r>
            <a:r>
              <a:rPr lang="en-US" sz="2800" dirty="0">
                <a:solidFill>
                  <a:srgbClr val="000000"/>
                </a:solidFill>
                <a:effectLst/>
                <a:latin typeface="Calibri" panose="020F0502020204030204" pitchFamily="34" charset="0"/>
                <a:ea typeface="Arial" panose="020B0604020202020204" pitchFamily="34" charset="0"/>
              </a:rPr>
              <a:t> An escape is when the defensive wrestler gains a neutral position and the opponent has lost control, beyond reaction time, while </a:t>
            </a:r>
            <a:r>
              <a:rPr lang="en-US" sz="2800" u="sng" dirty="0">
                <a:solidFill>
                  <a:srgbClr val="FF0000"/>
                </a:solidFill>
                <a:effectLst/>
                <a:latin typeface="Calibri" panose="020F0502020204030204" pitchFamily="34" charset="0"/>
                <a:ea typeface="Arial" panose="020B0604020202020204" pitchFamily="34" charset="0"/>
              </a:rPr>
              <a:t>one</a:t>
            </a:r>
            <a:r>
              <a:rPr lang="en-US" sz="2800" dirty="0">
                <a:solidFill>
                  <a:srgbClr val="00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 total of two supporting points</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point of contact</a:t>
            </a:r>
            <a:r>
              <a:rPr lang="en-US" sz="2800" dirty="0">
                <a:solidFill>
                  <a:srgbClr val="FF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of either wrestler </a:t>
            </a:r>
            <a:r>
              <a:rPr lang="en-US" sz="2800" u="sng" dirty="0">
                <a:solidFill>
                  <a:srgbClr val="FF0000"/>
                </a:solidFill>
                <a:effectLst/>
                <a:latin typeface="Calibri" panose="020F0502020204030204" pitchFamily="34" charset="0"/>
                <a:ea typeface="Arial" panose="020B0604020202020204" pitchFamily="34" charset="0"/>
              </a:rPr>
              <a:t>is</a:t>
            </a:r>
            <a:r>
              <a:rPr lang="en-US" sz="2800" dirty="0">
                <a:solidFill>
                  <a:srgbClr val="00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are</a:t>
            </a:r>
            <a:r>
              <a:rPr lang="en-US" sz="2800" dirty="0">
                <a:solidFill>
                  <a:srgbClr val="000000"/>
                </a:solidFill>
                <a:effectLst/>
                <a:latin typeface="Calibri" panose="020F0502020204030204" pitchFamily="34" charset="0"/>
                <a:ea typeface="Arial" panose="020B0604020202020204" pitchFamily="34" charset="0"/>
              </a:rPr>
              <a:t> inbounds. </a:t>
            </a:r>
            <a:r>
              <a:rPr lang="en-US" sz="2800" strike="sngStrike" dirty="0">
                <a:solidFill>
                  <a:srgbClr val="FF0000"/>
                </a:solidFill>
                <a:effectLst/>
                <a:latin typeface="Calibri" panose="020F0502020204030204" pitchFamily="34" charset="0"/>
                <a:ea typeface="Arial" panose="020B0604020202020204" pitchFamily="34" charset="0"/>
              </a:rPr>
              <a:t>The total of two supporting points could be two supporting points of one wrestler or one supporting point of each wrestler.</a:t>
            </a:r>
            <a:r>
              <a:rPr lang="en-US" sz="2800" dirty="0">
                <a:solidFill>
                  <a:srgbClr val="000000"/>
                </a:solidFill>
                <a:effectLst/>
                <a:latin typeface="Calibri" panose="020F0502020204030204" pitchFamily="34" charset="0"/>
                <a:ea typeface="Arial" panose="020B0604020202020204" pitchFamily="34" charset="0"/>
              </a:rPr>
              <a:t> If there is no action at the edge of the mat, the referee shall stop the match.</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8922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5-10 (</a:t>
            </a:r>
            <a:r>
              <a:rPr lang="en-US" cap="none" dirty="0"/>
              <a:t>cont.)</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lvl="0" indent="0" algn="l" defTabSz="914400" rtl="0" eaLnBrk="1" fontAlgn="base" latinLnBrk="0" hangingPunct="1">
              <a:lnSpc>
                <a:spcPct val="100000"/>
              </a:lnSpc>
              <a:spcBef>
                <a:spcPts val="1000"/>
              </a:spcBef>
              <a:spcAft>
                <a:spcPts val="1000"/>
              </a:spcAft>
              <a:buClrTx/>
              <a:buSzTx/>
              <a:buFont typeface="Wingdings" panose="05000000000000000000" pitchFamily="2" charset="2"/>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Rationale: </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1000"/>
              </a:spcBef>
              <a:spcAft>
                <a:spcPts val="1000"/>
              </a:spcAft>
              <a:buClrTx/>
              <a:buSz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This rule would safely eliminate the subjectivity of the out of bounds call. The rule change would also help coaches and wrestlers understand more clearly what out of bounds is and help officials call out of bounds more consistently.</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3818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5-15-1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Arial" panose="020B0604020202020204" pitchFamily="34" charset="0"/>
              </a:rPr>
              <a:t>ART. 1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Contestants are considered to be inbounds if </a:t>
            </a:r>
            <a:r>
              <a:rPr lang="en-US" sz="2800" u="sng" dirty="0">
                <a:solidFill>
                  <a:srgbClr val="FF0000"/>
                </a:solidFill>
                <a:effectLst/>
                <a:latin typeface="Calibri" panose="020F0502020204030204" pitchFamily="34" charset="0"/>
                <a:ea typeface="Times New Roman" panose="02020603050405020304" pitchFamily="18" charset="0"/>
              </a:rPr>
              <a:t>one</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a total of two</a:t>
            </a:r>
            <a:r>
              <a:rPr lang="en-US" sz="2800" dirty="0">
                <a:solidFill>
                  <a:srgbClr val="00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point 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either wrestler</a:t>
            </a:r>
            <a:r>
              <a:rPr lang="en-US" sz="2800" u="sng" dirty="0">
                <a:solidFill>
                  <a:srgbClr val="00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is</a:t>
            </a:r>
            <a:r>
              <a:rPr lang="en-US" sz="2800" dirty="0">
                <a:solidFill>
                  <a:srgbClr val="000000"/>
                </a:solidFill>
                <a:effectLst/>
                <a:latin typeface="Calibri" panose="020F0502020204030204" pitchFamily="34" charset="0"/>
                <a:ea typeface="Times New Roman" panose="02020603050405020304" pitchFamily="18" charset="0"/>
              </a:rPr>
              <a:t> inside or on the boundary lines.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are inside or on the boundary lines</a:t>
            </a:r>
            <a:r>
              <a:rPr lang="en-US" sz="2800" dirty="0">
                <a:solidFill>
                  <a:srgbClr val="FF0000"/>
                </a:solidFill>
                <a:effectLst/>
                <a:latin typeface="Calibri" panose="020F0502020204030204" pitchFamily="34" charset="0"/>
                <a:ea typeface="Times New Roman" panose="02020603050405020304" pitchFamily="18" charset="0"/>
              </a:rPr>
              <a:t>.</a:t>
            </a:r>
            <a:r>
              <a:rPr lang="en-US" sz="2800" dirty="0">
                <a:solidFill>
                  <a:srgbClr val="000000"/>
                </a:solidFill>
                <a:effectLst/>
                <a:latin typeface="Calibri" panose="020F0502020204030204" pitchFamily="34" charset="0"/>
                <a:ea typeface="Times New Roman" panose="02020603050405020304" pitchFamily="18" charset="0"/>
              </a:rPr>
              <a:t> (Photo 11)</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5925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5" name="Picture 4" descr="A map of the united states&#10;&#10;Description automatically generated">
            <a:extLst>
              <a:ext uri="{FF2B5EF4-FFF2-40B4-BE49-F238E27FC236}">
                <a16:creationId xmlns:a16="http://schemas.microsoft.com/office/drawing/2014/main" id="{C06824F8-5C57-847D-BF4E-10CF9D4BA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488" y="2655951"/>
            <a:ext cx="4438000" cy="22208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a:t>
            </a:r>
            <a:r>
              <a:rPr lang="en-US" cap="none" dirty="0"/>
              <a:t>5-15-2b</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2 . . .</a:t>
            </a:r>
            <a:r>
              <a:rPr lang="en-US" sz="2800" dirty="0">
                <a:solidFill>
                  <a:srgbClr val="000000"/>
                </a:solidFill>
                <a:effectLst/>
                <a:latin typeface="Calibri" panose="020F0502020204030204" pitchFamily="34" charset="0"/>
                <a:ea typeface="Arial" panose="020B0604020202020204" pitchFamily="34" charset="0"/>
              </a:rPr>
              <a:t> </a:t>
            </a:r>
            <a:r>
              <a:rPr lang="en-US" sz="2800" dirty="0" err="1">
                <a:solidFill>
                  <a:srgbClr val="000000"/>
                </a:solidFill>
                <a:effectLst/>
                <a:latin typeface="Calibri" panose="020F0502020204030204" pitchFamily="34" charset="0"/>
                <a:ea typeface="Arial" panose="020B0604020202020204" pitchFamily="34" charset="0"/>
              </a:rPr>
              <a:t>b.</a:t>
            </a:r>
            <a:r>
              <a:rPr lang="en-US" sz="2800" dirty="0">
                <a:solidFill>
                  <a:srgbClr val="000000"/>
                </a:solidFill>
                <a:effectLst/>
                <a:latin typeface="Calibri" panose="020F0502020204030204" pitchFamily="34" charset="0"/>
                <a:ea typeface="Arial" panose="020B0604020202020204" pitchFamily="34"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When the defensive wrestler is on their back while the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point 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of either wrestler are inbounds wrestling shall continue. In this situation any part of a defensive wrestler's shoulder or scapula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 can be</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considered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to be all the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point(s) 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as well as other point(s) of contact mentioned in 5.15.2a</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indent="0">
              <a:spcBef>
                <a:spcPts val="1000"/>
              </a:spcBef>
              <a:spcAft>
                <a:spcPts val="1000"/>
              </a:spcAft>
              <a:buNone/>
            </a:pPr>
            <a:r>
              <a:rPr lang="en-US" sz="3200" b="1" dirty="0">
                <a:solidFill>
                  <a:srgbClr val="000000"/>
                </a:solidFill>
                <a:effectLst/>
                <a:latin typeface="Calibri" panose="020F0502020204030204" pitchFamily="34" charset="0"/>
                <a:ea typeface="Arial" panose="020B0604020202020204" pitchFamily="34" charset="0"/>
              </a:rPr>
              <a:t>Rationale:</a:t>
            </a:r>
            <a:r>
              <a:rPr lang="en-US" sz="3200" dirty="0">
                <a:solidFill>
                  <a:srgbClr val="000000"/>
                </a:solidFill>
                <a:effectLst/>
                <a:latin typeface="Calibri" panose="020F0502020204030204" pitchFamily="34" charset="0"/>
                <a:ea typeface="Arial" panose="020B0604020202020204" pitchFamily="34" charset="0"/>
              </a:rPr>
              <a:t> </a:t>
            </a:r>
          </a:p>
          <a:p>
            <a:pPr marL="0" marR="0" indent="0">
              <a:spcBef>
                <a:spcPts val="1000"/>
              </a:spcBef>
              <a:spcAft>
                <a:spcPts val="1000"/>
              </a:spcAft>
              <a:buNone/>
            </a:pPr>
            <a:r>
              <a:rPr lang="en-US" sz="3200" dirty="0">
                <a:solidFill>
                  <a:srgbClr val="000000"/>
                </a:solidFill>
                <a:latin typeface="Calibri" panose="020F0502020204030204" pitchFamily="34" charset="0"/>
                <a:ea typeface="Times New Roman" panose="02020603050405020304" pitchFamily="18" charset="0"/>
              </a:rPr>
              <a:t>Same.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410653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a:t>
            </a:r>
            <a:r>
              <a:rPr lang="en-US" cap="none" dirty="0"/>
              <a:t>5-15-2c</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400" b="1" dirty="0">
                <a:solidFill>
                  <a:srgbClr val="000000"/>
                </a:solidFill>
                <a:effectLst/>
                <a:highlight>
                  <a:srgbClr val="FFFFFF"/>
                </a:highlight>
                <a:latin typeface="Calibri" panose="020F0502020204030204" pitchFamily="34" charset="0"/>
                <a:ea typeface="Times New Roman" panose="02020603050405020304" pitchFamily="18" charset="0"/>
              </a:rPr>
              <a:t>ART. 2 . .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c. Near-fall points or fall shall be earned only while </a:t>
            </a:r>
            <a:r>
              <a:rPr lang="en-US" sz="2400" u="sng" dirty="0">
                <a:solidFill>
                  <a:srgbClr val="FF0000"/>
                </a:solidFill>
                <a:effectLst/>
                <a:highlight>
                  <a:srgbClr val="FFFFFF"/>
                </a:highlight>
                <a:latin typeface="Calibri" panose="020F0502020204030204" pitchFamily="34" charset="0"/>
                <a:ea typeface="Times New Roman" panose="02020603050405020304" pitchFamily="18" charset="0"/>
              </a:rPr>
              <a:t>a</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a:t>
            </a:r>
            <a:r>
              <a:rPr lang="en-US" sz="2400" u="sng" dirty="0">
                <a:solidFill>
                  <a:srgbClr val="FF0000"/>
                </a:solidFill>
                <a:effectLst/>
                <a:highlight>
                  <a:srgbClr val="FFFFFF"/>
                </a:highlight>
                <a:latin typeface="Calibri" panose="020F0502020204030204" pitchFamily="34" charset="0"/>
                <a:ea typeface="Times New Roman" panose="02020603050405020304" pitchFamily="18" charset="0"/>
              </a:rPr>
              <a:t>point of contact</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of either wrestler </a:t>
            </a:r>
            <a:r>
              <a:rPr lang="en-US" sz="2400" u="sng"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are</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inbounds.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In a pinning situation, when all parts of the defensive wrestler's shoulders/scapula are on the mat beyond the boundary line, if the feet including toes and heels of the offensive wrestler are the supporting points, the offensive wrestler's knee(s) must be inside the boundary, whether in contact with or above the mat.</a:t>
            </a:r>
            <a:endParaRPr lang="en-US" sz="2400" dirty="0">
              <a:effectLst/>
              <a:latin typeface="Times New Roman" panose="02020603050405020304" pitchFamily="18" charset="0"/>
              <a:ea typeface="Times New Roman" panose="02020603050405020304" pitchFamily="18" charset="0"/>
            </a:endParaRPr>
          </a:p>
          <a:p>
            <a:pPr marL="0" marR="0" indent="0">
              <a:spcBef>
                <a:spcPts val="1000"/>
              </a:spcBef>
              <a:spcAft>
                <a:spcPts val="1000"/>
              </a:spcAft>
              <a:buNone/>
            </a:pPr>
            <a:r>
              <a:rPr lang="en-US" sz="2400" b="1" dirty="0">
                <a:solidFill>
                  <a:srgbClr val="000000"/>
                </a:solidFill>
                <a:effectLst/>
                <a:latin typeface="Calibri" panose="020F0502020204030204" pitchFamily="34" charset="0"/>
                <a:ea typeface="Arial" panose="020B0604020202020204" pitchFamily="34" charset="0"/>
              </a:rPr>
              <a:t>Rationale:</a:t>
            </a:r>
            <a:r>
              <a:rPr lang="en-US" sz="2400" dirty="0">
                <a:solidFill>
                  <a:srgbClr val="000000"/>
                </a:solidFill>
                <a:effectLst/>
                <a:latin typeface="Calibri" panose="020F0502020204030204" pitchFamily="34" charset="0"/>
                <a:ea typeface="Arial" panose="020B0604020202020204" pitchFamily="34" charset="0"/>
              </a:rPr>
              <a:t> </a:t>
            </a:r>
            <a:endParaRPr lang="en-US" sz="2400" dirty="0">
              <a:effectLst/>
              <a:latin typeface="Times New Roman" panose="02020603050405020304" pitchFamily="18" charset="0"/>
              <a:ea typeface="Times New Roman" panose="02020603050405020304" pitchFamily="18" charset="0"/>
            </a:endParaRPr>
          </a:p>
          <a:p>
            <a:pPr marL="0" indent="0">
              <a:buNone/>
            </a:pPr>
            <a:r>
              <a:rPr lang="en-US" sz="2400"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911759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5-15-3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3 . . . </a:t>
            </a:r>
            <a:r>
              <a:rPr lang="en-US" sz="2800" dirty="0">
                <a:solidFill>
                  <a:srgbClr val="000000"/>
                </a:solidFill>
                <a:effectLst/>
                <a:latin typeface="Calibri" panose="020F0502020204030204" pitchFamily="34" charset="0"/>
                <a:ea typeface="Times New Roman" panose="02020603050405020304" pitchFamily="18" charset="0"/>
              </a:rPr>
              <a:t>Wrestling shall continue as long as </a:t>
            </a:r>
            <a:r>
              <a:rPr lang="en-US" sz="2800" u="sng" dirty="0">
                <a:solidFill>
                  <a:srgbClr val="FF0000"/>
                </a:solidFill>
                <a:effectLst/>
                <a:latin typeface="Calibri" panose="020F0502020204030204" pitchFamily="34" charset="0"/>
                <a:ea typeface="Times New Roman" panose="02020603050405020304" pitchFamily="18" charset="0"/>
              </a:rPr>
              <a:t>one</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a total of two</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supporting</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point 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either wrestler is inside or on the boundary lines.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remain inbounds.</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If there is no action at the edge of the mat, the referee shall stop the match</a:t>
            </a:r>
            <a:r>
              <a:rPr lang="en-US" sz="2800" dirty="0">
                <a:solidFill>
                  <a:srgbClr val="000000"/>
                </a:solidFill>
                <a:effectLst/>
                <a:highlight>
                  <a:srgbClr val="F3F3F3"/>
                </a:highlight>
                <a:latin typeface="Calibri" panose="020F0502020204030204" pitchFamily="34" charset="0"/>
                <a:ea typeface="Times New Roman" panose="02020603050405020304" pitchFamily="18" charset="0"/>
              </a:rPr>
              <a:t>.</a:t>
            </a:r>
          </a:p>
          <a:p>
            <a:pPr marL="0" marR="0" indent="0">
              <a:spcBef>
                <a:spcPts val="1000"/>
              </a:spcBef>
              <a:spcAft>
                <a:spcPts val="1000"/>
              </a:spcAft>
              <a:buNone/>
            </a:pPr>
            <a:r>
              <a:rPr lang="en-US" sz="2800" b="1" dirty="0">
                <a:solidFill>
                  <a:srgbClr val="000000"/>
                </a:solidFill>
                <a:latin typeface="Calibri" panose="020F0502020204030204" pitchFamily="34" charset="0"/>
                <a:ea typeface="Times New Roman" panose="02020603050405020304" pitchFamily="18" charset="0"/>
              </a:rPr>
              <a:t>Rationale:</a:t>
            </a:r>
          </a:p>
          <a:p>
            <a:pPr marL="0" marR="0" indent="0">
              <a:spcBef>
                <a:spcPts val="1000"/>
              </a:spcBef>
              <a:spcAft>
                <a:spcPts val="1000"/>
              </a:spcAft>
              <a:buNone/>
            </a:pPr>
            <a:r>
              <a:rPr lang="en-US" sz="2800" dirty="0">
                <a:solidFill>
                  <a:srgbClr val="000000"/>
                </a:solidFill>
                <a:latin typeface="Calibri" panose="020F0502020204030204" pitchFamily="34" charset="0"/>
                <a:ea typeface="Times New Roman" panose="02020603050405020304" pitchFamily="18" charset="0"/>
              </a:rPr>
              <a:t>Same.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4510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5-18</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latin typeface="Calibri" panose="020F0502020204030204" pitchFamily="34" charset="0"/>
                <a:ea typeface="Times New Roman" panose="02020603050405020304" pitchFamily="18" charset="0"/>
              </a:rPr>
              <a:t>Section 18 . . . </a:t>
            </a:r>
            <a:r>
              <a:rPr lang="en-US" sz="2800" dirty="0">
                <a:solidFill>
                  <a:srgbClr val="000000"/>
                </a:solidFill>
                <a:effectLst/>
                <a:latin typeface="Calibri" panose="020F0502020204030204" pitchFamily="34" charset="0"/>
                <a:ea typeface="Times New Roman" panose="02020603050405020304" pitchFamily="18" charset="0"/>
              </a:rPr>
              <a:t>Out of bounds occurs when there </a:t>
            </a:r>
            <a:r>
              <a:rPr lang="en-US" sz="2800" strike="sngStrike" dirty="0">
                <a:solidFill>
                  <a:srgbClr val="FF0000"/>
                </a:solidFill>
                <a:effectLst/>
                <a:latin typeface="Calibri" panose="020F0502020204030204" pitchFamily="34" charset="0"/>
                <a:ea typeface="Times New Roman" panose="02020603050405020304" pitchFamily="18" charset="0"/>
              </a:rPr>
              <a:t>are</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is</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no </a:t>
            </a:r>
            <a:r>
              <a:rPr lang="en-US" sz="2800" strike="sngStrike" dirty="0">
                <a:solidFill>
                  <a:srgbClr val="FF0000"/>
                </a:solidFill>
                <a:effectLst/>
                <a:latin typeface="Calibri" panose="020F0502020204030204" pitchFamily="34" charset="0"/>
                <a:ea typeface="Times New Roman" panose="02020603050405020304" pitchFamily="18" charset="0"/>
              </a:rPr>
              <a:t>longer two total supporting</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point</a:t>
            </a:r>
            <a:r>
              <a:rPr lang="en-US" sz="2800" u="sng" strike="sngStrike" dirty="0">
                <a:solidFill>
                  <a:srgbClr val="FF0000"/>
                </a:solidFill>
                <a:effectLst/>
                <a:latin typeface="Calibri" panose="020F0502020204030204" pitchFamily="34" charset="0"/>
                <a:ea typeface="Times New Roman" panose="02020603050405020304" pitchFamily="18" charset="0"/>
              </a:rPr>
              <a:t>s</a:t>
            </a:r>
            <a:r>
              <a:rPr lang="en-US" sz="2800" u="sng" dirty="0">
                <a:solidFill>
                  <a:srgbClr val="FF0000"/>
                </a:solidFill>
                <a:effectLst/>
                <a:latin typeface="Calibri" panose="020F0502020204030204" pitchFamily="34" charset="0"/>
                <a:ea typeface="Times New Roman" panose="02020603050405020304" pitchFamily="18" charset="0"/>
              </a:rPr>
              <a:t> 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either wrestler inside or on the boundary line.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inside or on the boundary line.</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14854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5-22-1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ART. 1 . . .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It is a reversal when the defensive wrestler comes from underneath and gains control of the opponent, either on the mat or in a rear-standing position, while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one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 total of two</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point</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 are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inside or on the boundary line.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Two supporting points could be two supporting points of one wrestler or one supporting point of each wrestler.</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If there is no action at the edge of the mat, the referee shall stop the match. (Photos 21 &amp; 22)</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99716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5-22-2</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ART. 2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In awarding a reversal at the edge of the mat, control must be established while </a:t>
            </a:r>
            <a:r>
              <a:rPr lang="en-US" sz="2800" u="sng" dirty="0">
                <a:solidFill>
                  <a:srgbClr val="FF0000"/>
                </a:solidFill>
                <a:effectLst/>
                <a:latin typeface="Calibri" panose="020F0502020204030204" pitchFamily="34" charset="0"/>
                <a:ea typeface="Times New Roman" panose="02020603050405020304" pitchFamily="18" charset="0"/>
              </a:rPr>
              <a:t>one</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supporting </a:t>
            </a:r>
            <a:r>
              <a:rPr lang="en-US" sz="2800" u="sng" dirty="0">
                <a:solidFill>
                  <a:srgbClr val="FF0000"/>
                </a:solidFill>
                <a:effectLst/>
                <a:latin typeface="Calibri" panose="020F0502020204030204" pitchFamily="34" charset="0"/>
                <a:ea typeface="Times New Roman" panose="02020603050405020304" pitchFamily="18" charset="0"/>
              </a:rPr>
              <a:t>point</a:t>
            </a:r>
            <a:r>
              <a:rPr lang="en-US" sz="2800" u="sng" strike="sngStrike" dirty="0">
                <a:solidFill>
                  <a:srgbClr val="FF0000"/>
                </a:solidFill>
                <a:effectLst/>
                <a:latin typeface="Calibri" panose="020F0502020204030204" pitchFamily="34" charset="0"/>
                <a:ea typeface="Times New Roman" panose="02020603050405020304" pitchFamily="18" charset="0"/>
              </a:rPr>
              <a:t>s</a:t>
            </a:r>
            <a:r>
              <a:rPr lang="en-US" sz="2800" u="sng" dirty="0">
                <a:solidFill>
                  <a:srgbClr val="00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a:t>
            </a:r>
            <a:r>
              <a:rPr lang="en-US" sz="2800" strike="sngStrike" dirty="0">
                <a:solidFill>
                  <a:srgbClr val="000000"/>
                </a:solidFill>
                <a:effectLst/>
                <a:latin typeface="Calibri" panose="020F0502020204030204" pitchFamily="34" charset="0"/>
                <a:ea typeface="Times New Roman" panose="02020603050405020304" pitchFamily="18" charset="0"/>
              </a:rPr>
              <a:t>each</a:t>
            </a:r>
            <a:r>
              <a:rPr lang="en-US" sz="2800" dirty="0">
                <a:solidFill>
                  <a:srgbClr val="000000"/>
                </a:solidFill>
                <a:effectLst/>
                <a:latin typeface="Calibri" panose="020F0502020204030204" pitchFamily="34" charset="0"/>
                <a:ea typeface="Times New Roman" panose="02020603050405020304" pitchFamily="18" charset="0"/>
              </a:rPr>
              <a:t> either wrestler is inside or on the boundary line.</a:t>
            </a:r>
            <a:r>
              <a:rPr lang="en-US" sz="2400" dirty="0">
                <a:solidFill>
                  <a:srgbClr val="00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inside or on the boundary line or</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while at least the feet/ </a:t>
            </a:r>
            <a:r>
              <a:rPr lang="en-US" sz="2800" u="sng" strike="sngStrike" dirty="0">
                <a:solidFill>
                  <a:srgbClr val="FF0000"/>
                </a:solidFill>
                <a:effectLst/>
                <a:latin typeface="Calibri" panose="020F0502020204030204" pitchFamily="34" charset="0"/>
                <a:ea typeface="Times New Roman" panose="02020603050405020304" pitchFamily="18" charset="0"/>
              </a:rPr>
              <a:t>foot</a:t>
            </a:r>
            <a:r>
              <a:rPr lang="en-US" sz="2800" strike="sngStrike" dirty="0">
                <a:solidFill>
                  <a:srgbClr val="FF0000"/>
                </a:solidFill>
                <a:effectLst/>
                <a:latin typeface="Calibri" panose="020F0502020204030204" pitchFamily="34" charset="0"/>
                <a:ea typeface="Times New Roman" panose="02020603050405020304" pitchFamily="18" charset="0"/>
              </a:rPr>
              <a:t> of the scoring contestant finish down on the mat inbounds.</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19048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5-25-1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ART. 1 . . . </a:t>
            </a:r>
            <a:r>
              <a:rPr lang="en-US" sz="2400" dirty="0">
                <a:solidFill>
                  <a:srgbClr val="000000"/>
                </a:solidFill>
                <a:effectLst/>
                <a:latin typeface="Calibri" panose="020F0502020204030204" pitchFamily="34" charset="0"/>
                <a:ea typeface="Times New Roman" panose="02020603050405020304" pitchFamily="18" charset="0"/>
              </a:rPr>
              <a:t>It is a takedown when, from the neutral position, a wrestler gains control over the opponent down on the mat and </a:t>
            </a:r>
            <a:r>
              <a:rPr lang="en-US" sz="2400" u="sng" dirty="0">
                <a:solidFill>
                  <a:srgbClr val="FF0000"/>
                </a:solidFill>
                <a:effectLst/>
                <a:latin typeface="Calibri" panose="020F0502020204030204" pitchFamily="34" charset="0"/>
                <a:ea typeface="Times New Roman" panose="02020603050405020304" pitchFamily="18" charset="0"/>
              </a:rPr>
              <a:t>one</a:t>
            </a:r>
            <a:r>
              <a:rPr lang="en-US" sz="2400" dirty="0">
                <a:solidFill>
                  <a:srgbClr val="FF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a</a:t>
            </a:r>
            <a:r>
              <a:rPr lang="en-US" sz="2400" strike="sngStrike" dirty="0">
                <a:solidFill>
                  <a:srgbClr val="00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total of two supporting</a:t>
            </a:r>
            <a:r>
              <a:rPr lang="en-US" sz="2400" dirty="0">
                <a:solidFill>
                  <a:srgbClr val="FF0000"/>
                </a:solidFill>
                <a:effectLst/>
                <a:latin typeface="Calibri" panose="020F0502020204030204" pitchFamily="34" charset="0"/>
                <a:ea typeface="Times New Roman" panose="02020603050405020304" pitchFamily="18" charset="0"/>
              </a:rPr>
              <a:t> point</a:t>
            </a:r>
            <a:r>
              <a:rPr lang="en-US" sz="2400" strike="sngStrike" dirty="0">
                <a:solidFill>
                  <a:srgbClr val="FF0000"/>
                </a:solidFill>
                <a:effectLst/>
                <a:latin typeface="Calibri" panose="020F0502020204030204" pitchFamily="34" charset="0"/>
                <a:ea typeface="Times New Roman" panose="02020603050405020304" pitchFamily="18" charset="0"/>
              </a:rPr>
              <a:t>s</a:t>
            </a:r>
            <a:r>
              <a:rPr lang="en-US" sz="2400" dirty="0">
                <a:solidFill>
                  <a:srgbClr val="FF0000"/>
                </a:solidFill>
                <a:effectLst/>
                <a:latin typeface="Calibri" panose="020F0502020204030204" pitchFamily="34" charset="0"/>
                <a:ea typeface="Times New Roman" panose="02020603050405020304" pitchFamily="18" charset="0"/>
              </a:rPr>
              <a:t> </a:t>
            </a:r>
            <a:r>
              <a:rPr lang="en-US" sz="2400" u="sng" dirty="0">
                <a:solidFill>
                  <a:srgbClr val="FF0000"/>
                </a:solidFill>
                <a:effectLst/>
                <a:latin typeface="Calibri" panose="020F0502020204030204" pitchFamily="34" charset="0"/>
                <a:ea typeface="Times New Roman" panose="02020603050405020304" pitchFamily="18" charset="0"/>
              </a:rPr>
              <a:t>of contact</a:t>
            </a:r>
            <a:r>
              <a:rPr lang="en-US" sz="2400" dirty="0">
                <a:solidFill>
                  <a:srgbClr val="FF0000"/>
                </a:solidFill>
                <a:effectLst/>
                <a:latin typeface="Calibri" panose="020F0502020204030204" pitchFamily="34" charset="0"/>
                <a:ea typeface="Times New Roman" panose="02020603050405020304" pitchFamily="18" charset="0"/>
              </a:rPr>
              <a:t> </a:t>
            </a:r>
            <a:r>
              <a:rPr lang="en-US" sz="2400" dirty="0">
                <a:solidFill>
                  <a:srgbClr val="000000"/>
                </a:solidFill>
                <a:effectLst/>
                <a:latin typeface="Calibri" panose="020F0502020204030204" pitchFamily="34" charset="0"/>
                <a:ea typeface="Times New Roman" panose="02020603050405020304" pitchFamily="18" charset="0"/>
              </a:rPr>
              <a:t>of either wrestler </a:t>
            </a:r>
            <a:r>
              <a:rPr lang="en-US" sz="2400" strike="sngStrike" dirty="0">
                <a:solidFill>
                  <a:srgbClr val="FF0000"/>
                </a:solidFill>
                <a:effectLst/>
                <a:latin typeface="Calibri" panose="020F0502020204030204" pitchFamily="34" charset="0"/>
                <a:ea typeface="Times New Roman" panose="02020603050405020304" pitchFamily="18" charset="0"/>
              </a:rPr>
              <a:t>are </a:t>
            </a:r>
            <a:r>
              <a:rPr lang="en-US" sz="2400" u="sng" dirty="0">
                <a:solidFill>
                  <a:srgbClr val="FF0000"/>
                </a:solidFill>
                <a:effectLst/>
                <a:latin typeface="Calibri" panose="020F0502020204030204" pitchFamily="34" charset="0"/>
                <a:ea typeface="Times New Roman" panose="02020603050405020304" pitchFamily="18" charset="0"/>
              </a:rPr>
              <a:t>is</a:t>
            </a:r>
            <a:r>
              <a:rPr lang="en-US" sz="2400" dirty="0">
                <a:solidFill>
                  <a:srgbClr val="FF0000"/>
                </a:solidFill>
                <a:effectLst/>
                <a:latin typeface="Calibri" panose="020F0502020204030204" pitchFamily="34" charset="0"/>
                <a:ea typeface="Times New Roman" panose="02020603050405020304" pitchFamily="18" charset="0"/>
              </a:rPr>
              <a:t> </a:t>
            </a:r>
            <a:r>
              <a:rPr lang="en-US" sz="2400" dirty="0">
                <a:solidFill>
                  <a:srgbClr val="000000"/>
                </a:solidFill>
                <a:effectLst/>
                <a:latin typeface="Calibri" panose="020F0502020204030204" pitchFamily="34" charset="0"/>
                <a:ea typeface="Times New Roman" panose="02020603050405020304" pitchFamily="18" charset="0"/>
              </a:rPr>
              <a:t>inbounds</a:t>
            </a:r>
            <a:r>
              <a:rPr lang="en-US" sz="2400" dirty="0">
                <a:solidFill>
                  <a:srgbClr val="FF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are inbounds.</a:t>
            </a:r>
            <a:r>
              <a:rPr lang="en-US" sz="2400" dirty="0">
                <a:solidFill>
                  <a:srgbClr val="FF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When the defensive wrestler's hand(s) touch the mat, it is considered a supporting point(s)</a:t>
            </a:r>
            <a:r>
              <a:rPr lang="en-US" sz="2400" dirty="0">
                <a:solidFill>
                  <a:srgbClr val="FF0000"/>
                </a:solidFill>
                <a:effectLst/>
                <a:latin typeface="Calibri" panose="020F0502020204030204" pitchFamily="34" charset="0"/>
                <a:ea typeface="Times New Roman" panose="02020603050405020304" pitchFamily="18" charset="0"/>
              </a:rPr>
              <a:t>.</a:t>
            </a:r>
            <a:r>
              <a:rPr lang="en-US" sz="2400" dirty="0">
                <a:solidFill>
                  <a:srgbClr val="FF0000"/>
                </a:solidFill>
                <a:effectLst/>
                <a:highlight>
                  <a:srgbClr val="F3F3F3"/>
                </a:highlight>
                <a:latin typeface="Calibri" panose="020F0502020204030204" pitchFamily="34" charset="0"/>
                <a:ea typeface="Times New Roman" panose="02020603050405020304" pitchFamily="18" charset="0"/>
              </a:rPr>
              <a:t> </a:t>
            </a:r>
            <a:r>
              <a:rPr lang="en-US" sz="2400" dirty="0">
                <a:solidFill>
                  <a:srgbClr val="000000"/>
                </a:solidFill>
                <a:effectLst/>
                <a:latin typeface="Calibri" panose="020F0502020204030204" pitchFamily="34" charset="0"/>
                <a:ea typeface="Times New Roman" panose="02020603050405020304" pitchFamily="18" charset="0"/>
              </a:rPr>
              <a:t>(Photos 23-30)</a:t>
            </a:r>
          </a:p>
          <a:p>
            <a:pPr marL="0" marR="0" indent="0">
              <a:spcBef>
                <a:spcPts val="1000"/>
              </a:spcBef>
              <a:spcAft>
                <a:spcPts val="1000"/>
              </a:spcAft>
              <a:buNone/>
            </a:pPr>
            <a:r>
              <a:rPr lang="en-US" sz="2400" b="1" dirty="0">
                <a:solidFill>
                  <a:srgbClr val="000000"/>
                </a:solidFill>
                <a:latin typeface="Calibri" panose="020F0502020204030204" pitchFamily="34" charset="0"/>
                <a:ea typeface="Times New Roman" panose="02020603050405020304" pitchFamily="18" charset="0"/>
              </a:rPr>
              <a:t>Rationale:</a:t>
            </a:r>
          </a:p>
          <a:p>
            <a:pPr marL="0" marR="0" indent="0">
              <a:spcBef>
                <a:spcPts val="1000"/>
              </a:spcBef>
              <a:spcAft>
                <a:spcPts val="1000"/>
              </a:spcAft>
              <a:buNone/>
            </a:pPr>
            <a:r>
              <a:rPr lang="en-US" sz="2400" dirty="0">
                <a:solidFill>
                  <a:srgbClr val="000000"/>
                </a:solidFill>
                <a:effectLst/>
                <a:latin typeface="Calibri" panose="020F0502020204030204" pitchFamily="34" charset="0"/>
                <a:ea typeface="Times New Roman" panose="02020603050405020304" pitchFamily="18" charset="0"/>
              </a:rPr>
              <a:t>Same.</a:t>
            </a:r>
            <a:endParaRPr lang="en-US" sz="24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06925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5-25-3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Times New Roman" panose="02020603050405020304" pitchFamily="18" charset="0"/>
              </a:rPr>
              <a:t>ART. 3 . . .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In awarding a takedown at the edge of the mat, control must be established while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one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a total of two supporting</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point</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of either wrestler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are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in bounds.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are inbounds or</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while at least the feet </a:t>
            </a:r>
            <a:r>
              <a:rPr lang="en-US" sz="2800" u="sng" strike="sngStrike" dirty="0">
                <a:solidFill>
                  <a:srgbClr val="FF0000"/>
                </a:solidFill>
                <a:effectLst/>
                <a:highlight>
                  <a:srgbClr val="FFFFFF"/>
                </a:highlight>
                <a:latin typeface="Calibri" panose="020F0502020204030204" pitchFamily="34" charset="0"/>
                <a:ea typeface="Times New Roman" panose="02020603050405020304" pitchFamily="18" charset="0"/>
              </a:rPr>
              <a:t>foot</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 of the scoring contestant finish down on the mat inbounds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(Photos 32-34)</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914536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6-4-1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Times New Roman" panose="02020603050405020304" pitchFamily="18" charset="0"/>
              </a:rPr>
              <a:t>ART. 1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When there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are</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 is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no longer a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total of two</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point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points</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of either wrestler on or inside the boundary line, wrestling shall be stopped and wrestlers returned to the center of the mat and started according to the position of each at the time they went out of bounds.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inside or on the boundary line.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14342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6-4-1 (</a:t>
            </a:r>
            <a:r>
              <a:rPr lang="en-US" cap="none" dirty="0"/>
              <a:t>cont.</a:t>
            </a:r>
            <a:r>
              <a:rPr lang="en-US" dirty="0"/>
              <a:t>)</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If the wrestlers go out of bounds in the neutral position, the match shall be resumed with each wrestler at the designated green or red area. If the fourth stalling penalty is awarded, the match is stopped and the opponent gets choice on restart.</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en-US" dirty="0"/>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33773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1719-B133-0E15-9B61-B62B5DE38EBB}"/>
              </a:ext>
            </a:extLst>
          </p:cNvPr>
          <p:cNvSpPr>
            <a:spLocks noGrp="1"/>
          </p:cNvSpPr>
          <p:nvPr>
            <p:ph type="title"/>
          </p:nvPr>
        </p:nvSpPr>
        <p:spPr/>
        <p:txBody>
          <a:bodyPr/>
          <a:lstStyle/>
          <a:p>
            <a:r>
              <a:rPr lang="en-US" dirty="0"/>
              <a:t>Near-fall</a:t>
            </a:r>
            <a:br>
              <a:rPr lang="en-US" dirty="0"/>
            </a:br>
            <a:r>
              <a:rPr lang="en-US" dirty="0"/>
              <a:t>rules 5-11-2</a:t>
            </a:r>
            <a:r>
              <a:rPr lang="en-US" cap="none" dirty="0"/>
              <a:t>g, 5-11-2h, 5-11-3, 9-1-5</a:t>
            </a:r>
          </a:p>
        </p:txBody>
      </p:sp>
      <p:sp>
        <p:nvSpPr>
          <p:cNvPr id="3" name="Content Placeholder 2">
            <a:extLst>
              <a:ext uri="{FF2B5EF4-FFF2-40B4-BE49-F238E27FC236}">
                <a16:creationId xmlns:a16="http://schemas.microsoft.com/office/drawing/2014/main" id="{5E47B563-3210-3239-38D8-BDA6BEBF6385}"/>
              </a:ext>
            </a:extLst>
          </p:cNvPr>
          <p:cNvSpPr>
            <a:spLocks noGrp="1"/>
          </p:cNvSpPr>
          <p:nvPr>
            <p:ph idx="1"/>
          </p:nvPr>
        </p:nvSpPr>
        <p:spPr>
          <a:xfrm>
            <a:off x="9144000" y="2150417"/>
            <a:ext cx="2823633" cy="4177358"/>
          </a:xfrm>
        </p:spPr>
        <p:txBody>
          <a:bodyPr/>
          <a:lstStyle/>
          <a:p>
            <a:pPr marL="0" indent="0">
              <a:buNone/>
            </a:pPr>
            <a:r>
              <a:rPr lang="en-US" dirty="0"/>
              <a:t>Depending on how long criteria is met, a wrestler may score two, three, four or five points for a near-fall.</a:t>
            </a:r>
          </a:p>
        </p:txBody>
      </p:sp>
      <p:sp>
        <p:nvSpPr>
          <p:cNvPr id="4" name="Footer Placeholder 3">
            <a:extLst>
              <a:ext uri="{FF2B5EF4-FFF2-40B4-BE49-F238E27FC236}">
                <a16:creationId xmlns:a16="http://schemas.microsoft.com/office/drawing/2014/main" id="{C5D5D716-75C9-B4A0-6CEF-979FDB462EE8}"/>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wrestling in a wrestling match&#10;&#10;Description automatically generated with medium confidence">
            <a:extLst>
              <a:ext uri="{FF2B5EF4-FFF2-40B4-BE49-F238E27FC236}">
                <a16:creationId xmlns:a16="http://schemas.microsoft.com/office/drawing/2014/main" id="{CAF95519-AECC-D6BC-D6F0-F9986B097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8325" y="2088931"/>
            <a:ext cx="7425859" cy="4103764"/>
          </a:xfrm>
          <a:prstGeom prst="rect">
            <a:avLst/>
          </a:prstGeom>
        </p:spPr>
      </p:pic>
    </p:spTree>
    <p:extLst>
      <p:ext uri="{BB962C8B-B14F-4D97-AF65-F5344CB8AC3E}">
        <p14:creationId xmlns:p14="http://schemas.microsoft.com/office/powerpoint/2010/main" val="1559162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a:t>
            </a:r>
            <a:r>
              <a:rPr lang="en-US" cap="none" dirty="0"/>
              <a:t>5-11-2g, h</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2 . . .</a:t>
            </a:r>
            <a:r>
              <a:rPr lang="en-US" sz="2800" dirty="0">
                <a:solidFill>
                  <a:srgbClr val="000000"/>
                </a:solidFill>
                <a:effectLst/>
                <a:latin typeface="Calibri" panose="020F0502020204030204" pitchFamily="34" charset="0"/>
                <a:ea typeface="Arial" panose="020B0604020202020204" pitchFamily="34" charset="0"/>
              </a:rPr>
              <a:t> A near fall occurs when the offensive wrestler has control of the opponent in a pinning situation and near-fall criteria are met for a period of two seconds or longer. (Photos 5-8):</a:t>
            </a:r>
            <a:endParaRPr lang="en-US" sz="1800" dirty="0">
              <a:effectLst/>
              <a:latin typeface="Times New Roman" panose="02020603050405020304" pitchFamily="18" charset="0"/>
              <a:ea typeface="Times New Roman" panose="02020603050405020304" pitchFamily="18" charset="0"/>
            </a:endParaRPr>
          </a:p>
          <a:p>
            <a:pPr marL="0" marR="0">
              <a:spcBef>
                <a:spcPts val="1000"/>
              </a:spcBef>
              <a:spcAft>
                <a:spcPts val="1000"/>
              </a:spcAft>
            </a:pPr>
            <a:r>
              <a:rPr lang="en-US" sz="2800" dirty="0">
                <a:effectLst/>
                <a:latin typeface="Calibri" panose="020F0502020204030204" pitchFamily="34" charset="0"/>
                <a:ea typeface="Times New Roman" panose="02020603050405020304" pitchFamily="18" charset="0"/>
              </a:rPr>
              <a:t>Sub-articles a-f, i remain the same.</a:t>
            </a:r>
          </a:p>
          <a:p>
            <a:pPr marL="0" marR="0" indent="0">
              <a:lnSpc>
                <a:spcPts val="1350"/>
              </a:lnSpc>
              <a:spcBef>
                <a:spcPts val="0"/>
              </a:spcBef>
              <a:spcAft>
                <a:spcPts val="0"/>
              </a:spcAft>
              <a:buNone/>
            </a:pPr>
            <a:r>
              <a:rPr lang="en-US" sz="2000" u="sng" dirty="0">
                <a:solidFill>
                  <a:srgbClr val="FF0000"/>
                </a:solidFill>
                <a:effectLst/>
                <a:latin typeface="Calibri" panose="020F0502020204030204" pitchFamily="34" charset="0"/>
                <a:ea typeface="Times New Roman" panose="02020603050405020304" pitchFamily="18" charset="0"/>
              </a:rPr>
              <a:t>g. If the defensive wrestler is injured, indicates an injury or bleeding occurs after the two-point near-fall criteria of two count have been met and before the three-point near-fall criteria of a three count have been earned, the match will be stopped, and a three-point near-fall will be awarded.  If near-fall criteria of three count have been met and before the four-point near-fall criteria of a four count have been earned, the match will be stopped, and a four-point near-fall will be awarded.</a:t>
            </a:r>
          </a:p>
          <a:p>
            <a:pPr marL="0" marR="0" indent="0">
              <a:lnSpc>
                <a:spcPts val="1350"/>
              </a:lnSpc>
              <a:spcBef>
                <a:spcPts val="0"/>
              </a:spcBef>
              <a:spcAft>
                <a:spcPts val="0"/>
              </a:spcAft>
              <a:buNone/>
            </a:pPr>
            <a:endParaRPr lang="en-US" sz="2000" dirty="0">
              <a:effectLst/>
              <a:latin typeface="Times New Roman" panose="02020603050405020304" pitchFamily="18" charset="0"/>
              <a:ea typeface="Times New Roman" panose="02020603050405020304" pitchFamily="18" charset="0"/>
            </a:endParaRPr>
          </a:p>
          <a:p>
            <a:pPr marL="0" marR="0" indent="0">
              <a:lnSpc>
                <a:spcPts val="1350"/>
              </a:lnSpc>
              <a:spcBef>
                <a:spcPts val="0"/>
              </a:spcBef>
              <a:spcAft>
                <a:spcPts val="0"/>
              </a:spcAft>
              <a:buNone/>
            </a:pPr>
            <a:r>
              <a:rPr lang="en-US" sz="1800" u="sng" dirty="0">
                <a:solidFill>
                  <a:srgbClr val="FF0000"/>
                </a:solidFill>
                <a:effectLst/>
                <a:highlight>
                  <a:srgbClr val="FFFFFF"/>
                </a:highlight>
                <a:latin typeface="Calibri" panose="020F0502020204030204" pitchFamily="34" charset="0"/>
                <a:ea typeface="Times New Roman" panose="02020603050405020304" pitchFamily="18" charset="0"/>
              </a:rPr>
              <a:t>h. If the defensive wrestler is injured or indicates and injury or bleeding occurs after a four-point near fall is earned, the match will be stopped, and a five-point near fall shall be awarded;</a:t>
            </a:r>
            <a:endParaRPr lang="en-US" sz="12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614683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a:t>
            </a:r>
            <a:r>
              <a:rPr lang="en-US" cap="none" dirty="0"/>
              <a:t>5-11-2g,h (cont.)</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3200" b="1" dirty="0">
                <a:solidFill>
                  <a:srgbClr val="000000"/>
                </a:solidFill>
                <a:effectLst/>
                <a:latin typeface="Calibri" panose="020F0502020204030204" pitchFamily="34" charset="0"/>
                <a:ea typeface="Arial" panose="020B0604020202020204" pitchFamily="34" charset="0"/>
              </a:rPr>
              <a:t>Rationale: </a:t>
            </a:r>
            <a:br>
              <a:rPr lang="en-US" sz="2400" dirty="0">
                <a:solidFill>
                  <a:srgbClr val="000000"/>
                </a:solidFill>
                <a:effectLst/>
                <a:latin typeface="Calibri" panose="020F0502020204030204" pitchFamily="34" charset="0"/>
                <a:ea typeface="Arial" panose="020B0604020202020204" pitchFamily="34" charset="0"/>
              </a:rPr>
            </a:b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The goal in wrestling is to pin your opponent.  Changing the near-fall points awarded should motivate wrestlers to work for a fall and simplify the points award based on how long the wrestler is held in near-fall criteria.</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09433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5-11-3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400" b="1" dirty="0">
                <a:solidFill>
                  <a:srgbClr val="000000"/>
                </a:solidFill>
                <a:effectLst/>
                <a:latin typeface="Calibri" panose="020F0502020204030204" pitchFamily="34" charset="0"/>
                <a:ea typeface="Arial" panose="020B0604020202020204" pitchFamily="34" charset="0"/>
              </a:rPr>
              <a:t>ART. 3 . . .</a:t>
            </a:r>
            <a:r>
              <a:rPr lang="en-US" sz="2400" strike="sngStrike" dirty="0">
                <a:solidFill>
                  <a:srgbClr val="00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If the near-fall criteria are met for a period of two seconds, a two-point near fall will be earned and if the near-fall criteria are met for five continuous seconds, a three-point near fall will be earned.</a:t>
            </a:r>
            <a:r>
              <a:rPr lang="en-US" sz="2400" u="sng" strike="sngStrike" dirty="0">
                <a:solidFill>
                  <a:srgbClr val="FF0000"/>
                </a:solidFill>
                <a:effectLst/>
                <a:latin typeface="Calibri" panose="020F0502020204030204" pitchFamily="34" charset="0"/>
                <a:ea typeface="Times New Roman" panose="02020603050405020304" pitchFamily="18" charset="0"/>
              </a:rPr>
              <a:t> </a:t>
            </a:r>
            <a:r>
              <a:rPr lang="en-US" sz="2400" u="sng" dirty="0">
                <a:solidFill>
                  <a:srgbClr val="FF0000"/>
                </a:solidFill>
                <a:effectLst/>
                <a:latin typeface="Calibri" panose="020F0502020204030204" pitchFamily="34" charset="0"/>
                <a:ea typeface="Times New Roman" panose="02020603050405020304" pitchFamily="18" charset="0"/>
              </a:rPr>
              <a:t>If the near-fall criteria are met for two continuous seconds a two-point near-fall will be earned.  If near-fall criteria are met for three continuous seconds a three-point near-fall will be earned.  If near-fall criteria are met for four continuous seconds a four-point near-fall will be earned.</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400" b="1" dirty="0">
              <a:solidFill>
                <a:srgbClr val="000000"/>
              </a:solidFill>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2400" b="1" dirty="0">
                <a:solidFill>
                  <a:srgbClr val="000000"/>
                </a:solidFill>
                <a:effectLst/>
                <a:latin typeface="Calibri" panose="020F0502020204030204" pitchFamily="34" charset="0"/>
                <a:ea typeface="Times New Roman" panose="02020603050405020304" pitchFamily="18" charset="0"/>
              </a:rPr>
              <a:t>Rationale:</a:t>
            </a:r>
          </a:p>
          <a:p>
            <a:pPr marL="0" marR="0" indent="0">
              <a:spcBef>
                <a:spcPts val="0"/>
              </a:spcBef>
              <a:spcAft>
                <a:spcPts val="0"/>
              </a:spcAft>
              <a:buNone/>
            </a:pPr>
            <a:r>
              <a:rPr lang="en-US" sz="2400" dirty="0">
                <a:solidFill>
                  <a:srgbClr val="000000"/>
                </a:solidFill>
                <a:latin typeface="Calibri" panose="020F0502020204030204" pitchFamily="34" charset="0"/>
                <a:ea typeface="Times New Roman" panose="02020603050405020304" pitchFamily="18" charset="0"/>
              </a:rPr>
              <a:t>Same.</a:t>
            </a:r>
            <a:endParaRPr lang="en-US" sz="24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83619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9-1-5</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FF0000"/>
                </a:solidFill>
                <a:effectLst/>
                <a:latin typeface="Calibri" panose="020F0502020204030204" pitchFamily="34" charset="0"/>
                <a:ea typeface="Times New Roman" panose="02020603050405020304" pitchFamily="18" charset="0"/>
              </a:rPr>
              <a:t>ART. 5 . . .</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The wrestler in the advantage position is awarded two-points when near-fall criteria is met for two seconds or if the defensive wrestler is injured, indicates an injury or bleeding occurs just prior to near-fall criteria of two seconds is met.  Three-points will be awarded when near-fall criteria is met for three seconds or if the defensive wrestler is injured, indicates an injury or bleeding occurs after two-point near-fall has been earned just prior to near-fall criteria of three seconds is met.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38013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9-1-5 (</a:t>
            </a:r>
            <a:r>
              <a:rPr lang="en-US" cap="none" dirty="0"/>
              <a:t>cont.</a:t>
            </a:r>
            <a:r>
              <a:rPr lang="en-US" dirty="0"/>
              <a:t>)</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indent="0">
              <a:buNone/>
            </a:pP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Four-points will be awarded when near-fall criteria is met for four seconds or if the defensive wrestler is injured, indicates an injury or bleeding occurs after the three-point near fall has been earned just prior to near-fall of four seconds is met. Five points will be awarded if the defensive wrestler is injured, indicates an injury or bleeding occurs after the four-point near-fall has been earned.  A visual hand count, to determine the time, shall be used when feasible.</a:t>
            </a:r>
          </a:p>
          <a:p>
            <a:pPr marL="0" indent="0">
              <a:buNone/>
            </a:pPr>
            <a:endParaRPr lang="en-US" sz="2800" u="sng" dirty="0">
              <a:solidFill>
                <a:srgbClr val="FF0000"/>
              </a:solidFill>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Rationale: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Same.</a:t>
            </a:r>
            <a:endParaRPr kumimoji="0" lang="en-US" sz="24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3589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scoring symbols</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indent="0">
              <a:buNone/>
            </a:pPr>
            <a:r>
              <a:rPr lang="en-US" dirty="0"/>
              <a:t>All symbols remain the same except the following:</a:t>
            </a:r>
          </a:p>
          <a:p>
            <a:pPr marL="0" marR="0" indent="0">
              <a:spcBef>
                <a:spcPts val="995"/>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2</a:t>
            </a:r>
            <a:r>
              <a:rPr lang="en-US" sz="2800" u="sng" dirty="0">
                <a:solidFill>
                  <a:srgbClr val="FF0000"/>
                </a:solidFill>
                <a:effectLst/>
                <a:latin typeface="Calibri" panose="020F0502020204030204" pitchFamily="34" charset="0"/>
                <a:ea typeface="Arial" panose="020B0604020202020204" pitchFamily="34" charset="0"/>
              </a:rPr>
              <a:t> Near-Fall 2 seconds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3</a:t>
            </a:r>
            <a:r>
              <a:rPr lang="en-US" sz="2800" u="sng" dirty="0">
                <a:solidFill>
                  <a:srgbClr val="FF0000"/>
                </a:solidFill>
                <a:effectLst/>
                <a:latin typeface="Calibri" panose="020F0502020204030204" pitchFamily="34" charset="0"/>
                <a:ea typeface="Arial" panose="020B0604020202020204" pitchFamily="34" charset="0"/>
              </a:rPr>
              <a:t> Near-fall 3 seconds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4</a:t>
            </a:r>
            <a:r>
              <a:rPr lang="en-US" sz="2800" u="sng" dirty="0">
                <a:solidFill>
                  <a:srgbClr val="FF0000"/>
                </a:solidFill>
                <a:effectLst/>
                <a:latin typeface="Calibri" panose="020F0502020204030204" pitchFamily="34" charset="0"/>
                <a:ea typeface="Arial" panose="020B0604020202020204" pitchFamily="34" charset="0"/>
              </a:rPr>
              <a:t> Near-fall 4 seconds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5</a:t>
            </a:r>
            <a:r>
              <a:rPr lang="en-US" sz="2800" u="sng" dirty="0">
                <a:solidFill>
                  <a:srgbClr val="FF0000"/>
                </a:solidFill>
                <a:effectLst/>
                <a:latin typeface="Calibri" panose="020F0502020204030204" pitchFamily="34" charset="0"/>
                <a:ea typeface="Arial" panose="020B0604020202020204" pitchFamily="34" charset="0"/>
              </a:rPr>
              <a:t> Near-fall (as a result of injury, indication of injury or bleeding occurs after four-points near-fall has been earned)</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Rationale: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Same.</a:t>
            </a:r>
            <a:endParaRPr kumimoji="0" lang="en-US" sz="24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marR="0" indent="0">
              <a:spcBef>
                <a:spcPts val="0"/>
              </a:spcBef>
              <a:spcAft>
                <a:spcPts val="995"/>
              </a:spcAft>
              <a:buNone/>
            </a:pPr>
            <a:endParaRPr lang="en-US" sz="2800" u="sng" dirty="0">
              <a:solidFill>
                <a:srgbClr val="FF0000"/>
              </a:solidFill>
              <a:effectLst/>
              <a:latin typeface="Calibri" panose="020F0502020204030204" pitchFamily="34" charset="0"/>
              <a:ea typeface="Arial" panose="020B0604020202020204" pitchFamily="34" charset="0"/>
            </a:endParaRPr>
          </a:p>
          <a:p>
            <a:pPr marL="0" marR="0" indent="0">
              <a:spcBef>
                <a:spcPts val="0"/>
              </a:spcBef>
              <a:spcAft>
                <a:spcPts val="995"/>
              </a:spcAft>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70649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5720-BEF6-8BEC-9F66-D7F544B81DBB}"/>
              </a:ext>
            </a:extLst>
          </p:cNvPr>
          <p:cNvSpPr>
            <a:spLocks noGrp="1"/>
          </p:cNvSpPr>
          <p:nvPr>
            <p:ph type="title"/>
          </p:nvPr>
        </p:nvSpPr>
        <p:spPr/>
        <p:txBody>
          <a:bodyPr/>
          <a:lstStyle/>
          <a:p>
            <a:r>
              <a:rPr lang="en-US" dirty="0"/>
              <a:t>Technical fall</a:t>
            </a:r>
            <a:br>
              <a:rPr lang="en-US" dirty="0"/>
            </a:br>
            <a:r>
              <a:rPr lang="en-US" dirty="0"/>
              <a:t>rule 5-11-4</a:t>
            </a:r>
          </a:p>
        </p:txBody>
      </p:sp>
      <p:sp>
        <p:nvSpPr>
          <p:cNvPr id="3" name="Content Placeholder 2">
            <a:extLst>
              <a:ext uri="{FF2B5EF4-FFF2-40B4-BE49-F238E27FC236}">
                <a16:creationId xmlns:a16="http://schemas.microsoft.com/office/drawing/2014/main" id="{2B5E708C-1FBC-22F8-02FE-98A08C090362}"/>
              </a:ext>
            </a:extLst>
          </p:cNvPr>
          <p:cNvSpPr>
            <a:spLocks noGrp="1"/>
          </p:cNvSpPr>
          <p:nvPr>
            <p:ph idx="1"/>
          </p:nvPr>
        </p:nvSpPr>
        <p:spPr>
          <a:xfrm>
            <a:off x="1615404" y="5508435"/>
            <a:ext cx="10026649" cy="794583"/>
          </a:xfrm>
        </p:spPr>
        <p:txBody>
          <a:bodyPr/>
          <a:lstStyle/>
          <a:p>
            <a:pPr marL="0" indent="0">
              <a:buNone/>
            </a:pPr>
            <a:r>
              <a:rPr lang="en-US" sz="2200" dirty="0"/>
              <a:t>In PlayPic A, the offensive wrestler has met near-fall criteria to take a 15-point lead. When the criteria is no longer met, as in PlayPic B, the match ends with a technical fall.</a:t>
            </a:r>
          </a:p>
        </p:txBody>
      </p:sp>
      <p:sp>
        <p:nvSpPr>
          <p:cNvPr id="4" name="Footer Placeholder 3">
            <a:extLst>
              <a:ext uri="{FF2B5EF4-FFF2-40B4-BE49-F238E27FC236}">
                <a16:creationId xmlns:a16="http://schemas.microsoft.com/office/drawing/2014/main" id="{3E162394-97DC-1EC1-EF6D-E44D3B4704C2}"/>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playing basketball&#10;&#10;Description automatically generated">
            <a:extLst>
              <a:ext uri="{FF2B5EF4-FFF2-40B4-BE49-F238E27FC236}">
                <a16:creationId xmlns:a16="http://schemas.microsoft.com/office/drawing/2014/main" id="{CB87A57B-0D2F-D029-CD7B-739BD919C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265" y="1907556"/>
            <a:ext cx="8073933" cy="3615933"/>
          </a:xfrm>
          <a:prstGeom prst="rect">
            <a:avLst/>
          </a:prstGeom>
        </p:spPr>
      </p:pic>
      <p:sp>
        <p:nvSpPr>
          <p:cNvPr id="5" name="TextBox 4">
            <a:extLst>
              <a:ext uri="{FF2B5EF4-FFF2-40B4-BE49-F238E27FC236}">
                <a16:creationId xmlns:a16="http://schemas.microsoft.com/office/drawing/2014/main" id="{41E5FDD4-20A0-AF7D-101D-1DA209DA1CAB}"/>
              </a:ext>
            </a:extLst>
          </p:cNvPr>
          <p:cNvSpPr txBox="1"/>
          <p:nvPr/>
        </p:nvSpPr>
        <p:spPr>
          <a:xfrm>
            <a:off x="2595717" y="2792361"/>
            <a:ext cx="294967" cy="369332"/>
          </a:xfrm>
          <a:prstGeom prst="rect">
            <a:avLst/>
          </a:prstGeom>
          <a:noFill/>
        </p:spPr>
        <p:txBody>
          <a:bodyPr wrap="square" rtlCol="0">
            <a:spAutoFit/>
          </a:bodyPr>
          <a:lstStyle/>
          <a:p>
            <a:r>
              <a:rPr lang="en-US" b="1" dirty="0"/>
              <a:t>A</a:t>
            </a:r>
          </a:p>
        </p:txBody>
      </p:sp>
      <p:sp>
        <p:nvSpPr>
          <p:cNvPr id="7" name="TextBox 6">
            <a:extLst>
              <a:ext uri="{FF2B5EF4-FFF2-40B4-BE49-F238E27FC236}">
                <a16:creationId xmlns:a16="http://schemas.microsoft.com/office/drawing/2014/main" id="{D3F6F4DD-72BF-17D3-CB6F-F72A47C6CD4B}"/>
              </a:ext>
            </a:extLst>
          </p:cNvPr>
          <p:cNvSpPr txBox="1"/>
          <p:nvPr/>
        </p:nvSpPr>
        <p:spPr>
          <a:xfrm>
            <a:off x="7428272" y="2777612"/>
            <a:ext cx="294967" cy="369332"/>
          </a:xfrm>
          <a:prstGeom prst="rect">
            <a:avLst/>
          </a:prstGeom>
          <a:noFill/>
        </p:spPr>
        <p:txBody>
          <a:bodyPr wrap="square" rtlCol="0">
            <a:spAutoFit/>
          </a:bodyPr>
          <a:lstStyle/>
          <a:p>
            <a:r>
              <a:rPr lang="en-US" b="1" dirty="0"/>
              <a:t>B</a:t>
            </a:r>
          </a:p>
        </p:txBody>
      </p:sp>
    </p:spTree>
    <p:extLst>
      <p:ext uri="{BB962C8B-B14F-4D97-AF65-F5344CB8AC3E}">
        <p14:creationId xmlns:p14="http://schemas.microsoft.com/office/powerpoint/2010/main" val="300394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Technical fall</a:t>
            </a:r>
            <a:br>
              <a:rPr lang="en-US" dirty="0"/>
            </a:br>
            <a:r>
              <a:rPr lang="en-US" dirty="0"/>
              <a:t>rule 5-11-4</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Arial" panose="020B0604020202020204" pitchFamily="34" charset="0"/>
              </a:rPr>
              <a:t>ART. 4 . . .</a:t>
            </a:r>
            <a:r>
              <a:rPr lang="en-US" sz="2800" dirty="0">
                <a:solidFill>
                  <a:srgbClr val="000000"/>
                </a:solidFill>
                <a:effectLst/>
                <a:latin typeface="Calibri" panose="020F0502020204030204" pitchFamily="34" charset="0"/>
                <a:ea typeface="Arial" panose="020B0604020202020204" pitchFamily="34" charset="0"/>
              </a:rPr>
              <a:t> A technical fall occurs when a wrestler has earned a 15-point advantage over the opponent, however;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LcPeriod"/>
            </a:pPr>
            <a:r>
              <a:rPr lang="en-US" sz="2800" dirty="0">
                <a:solidFill>
                  <a:srgbClr val="000000"/>
                </a:solidFill>
                <a:effectLst/>
                <a:latin typeface="Calibri" panose="020F0502020204030204" pitchFamily="34" charset="0"/>
                <a:ea typeface="Arial" panose="020B0604020202020204" pitchFamily="34" charset="0"/>
                <a:cs typeface="Helvetica Condensed"/>
              </a:rPr>
              <a:t>If a takedown or reversal, straight to a near-fall criteria creates a 15-point advantage, the match shall continue until the near-fall </a:t>
            </a:r>
            <a:r>
              <a:rPr lang="en-US" sz="2800" strike="sngStrike" dirty="0">
                <a:solidFill>
                  <a:srgbClr val="FF0000"/>
                </a:solidFill>
                <a:effectLst/>
                <a:latin typeface="Calibri" panose="020F0502020204030204" pitchFamily="34" charset="0"/>
                <a:ea typeface="Arial" panose="020B0604020202020204" pitchFamily="34" charset="0"/>
                <a:cs typeface="Helvetica Condensed"/>
              </a:rPr>
              <a:t>situation</a:t>
            </a:r>
            <a:r>
              <a:rPr lang="en-US" sz="2800" dirty="0">
                <a:solidFill>
                  <a:srgbClr val="00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criteria</a:t>
            </a:r>
            <a:r>
              <a:rPr lang="en-US" sz="2800" dirty="0">
                <a:solidFill>
                  <a:srgbClr val="000000"/>
                </a:solidFill>
                <a:effectLst/>
                <a:latin typeface="Calibri" panose="020F0502020204030204" pitchFamily="34" charset="0"/>
                <a:ea typeface="Arial" panose="020B0604020202020204" pitchFamily="34" charset="0"/>
                <a:cs typeface="Helvetica Condensed"/>
              </a:rPr>
              <a:t> </a:t>
            </a:r>
            <a:r>
              <a:rPr lang="en-US" sz="2800" strike="sngStrike" dirty="0">
                <a:solidFill>
                  <a:srgbClr val="FF0000"/>
                </a:solidFill>
                <a:effectLst/>
                <a:latin typeface="Calibri" panose="020F0502020204030204" pitchFamily="34" charset="0"/>
                <a:ea typeface="Arial" panose="020B0604020202020204" pitchFamily="34" charset="0"/>
                <a:cs typeface="Helvetica Condensed"/>
              </a:rPr>
              <a:t>has concluded</a:t>
            </a:r>
            <a:r>
              <a:rPr lang="en-US" sz="2800" dirty="0">
                <a:solidFill>
                  <a:srgbClr val="FF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is</a:t>
            </a:r>
            <a:r>
              <a:rPr lang="en-US" sz="2800" dirty="0">
                <a:solidFill>
                  <a:srgbClr val="FF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no longer met</a:t>
            </a:r>
            <a:r>
              <a:rPr lang="en-US" sz="2800" dirty="0">
                <a:solidFill>
                  <a:srgbClr val="FF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Conclusion of the near-fall criteria is immediate.</a:t>
            </a:r>
            <a:endParaRPr lang="en-US" sz="2400" dirty="0">
              <a:effectLst/>
              <a:latin typeface="Helvetica Condensed"/>
              <a:ea typeface="Helvetica Condensed"/>
              <a:cs typeface="Helvetica Condensed"/>
            </a:endParaRPr>
          </a:p>
          <a:p>
            <a:pPr marL="342900" marR="0" lvl="0" indent="-342900">
              <a:spcBef>
                <a:spcPts val="0"/>
              </a:spcBef>
              <a:spcAft>
                <a:spcPts val="0"/>
              </a:spcAft>
              <a:buFont typeface="+mj-lt"/>
              <a:buAutoNum type="alphaLcPeriod"/>
            </a:pPr>
            <a:r>
              <a:rPr lang="en-US" sz="2800" dirty="0">
                <a:solidFill>
                  <a:srgbClr val="000000"/>
                </a:solidFill>
                <a:effectLst/>
                <a:latin typeface="Calibri" panose="020F0502020204030204" pitchFamily="34" charset="0"/>
                <a:ea typeface="Arial" panose="020B0604020202020204" pitchFamily="34" charset="0"/>
                <a:cs typeface="Helvetica Condensed"/>
              </a:rPr>
              <a:t>Remains the same.</a:t>
            </a:r>
            <a:endParaRPr lang="en-US" sz="2400" dirty="0">
              <a:effectLst/>
              <a:latin typeface="Helvetica Condensed"/>
              <a:ea typeface="Helvetica Condensed"/>
              <a:cs typeface="Helvetica Condensed"/>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09108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Technical fall</a:t>
            </a:r>
            <a:br>
              <a:rPr lang="en-US" dirty="0"/>
            </a:br>
            <a:r>
              <a:rPr lang="en-US" dirty="0"/>
              <a:t>rule 5-11-4</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Rationale:</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 </a:t>
            </a:r>
            <a:endParaRPr kumimoji="0" lang="en-US" sz="2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280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Times New Roman" panose="02020603050405020304" pitchFamily="18" charset="0"/>
              </a:rPr>
              <a:t>This change will consistently clarify when the technical fall has concluded in relation to the near-fall criteria being met. The offensive wrestler cannot be penalized appropriately after the technical fall has been earned</a:t>
            </a:r>
            <a:r>
              <a:rPr kumimoji="0" lang="en-US" sz="2800" b="1"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414B56"/>
              </a:solidFill>
              <a:effectLst/>
              <a:uLnTx/>
              <a:uFillTx/>
              <a:latin typeface="Calibri"/>
              <a:ea typeface="+mn-ea"/>
              <a:cs typeface="+mn-cs"/>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84839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11A9-857E-CBCF-4FF0-2591AB36C49F}"/>
              </a:ext>
            </a:extLst>
          </p:cNvPr>
          <p:cNvSpPr>
            <a:spLocks noGrp="1"/>
          </p:cNvSpPr>
          <p:nvPr>
            <p:ph type="title"/>
          </p:nvPr>
        </p:nvSpPr>
        <p:spPr/>
        <p:txBody>
          <a:bodyPr/>
          <a:lstStyle/>
          <a:p>
            <a:r>
              <a:rPr lang="en-US" dirty="0"/>
              <a:t>Signal chart</a:t>
            </a:r>
          </a:p>
        </p:txBody>
      </p:sp>
      <p:sp>
        <p:nvSpPr>
          <p:cNvPr id="3" name="Content Placeholder 2">
            <a:extLst>
              <a:ext uri="{FF2B5EF4-FFF2-40B4-BE49-F238E27FC236}">
                <a16:creationId xmlns:a16="http://schemas.microsoft.com/office/drawing/2014/main" id="{487D1AF1-3C19-45D5-E219-2F51D4EAC1EE}"/>
              </a:ext>
            </a:extLst>
          </p:cNvPr>
          <p:cNvSpPr>
            <a:spLocks noGrp="1"/>
          </p:cNvSpPr>
          <p:nvPr>
            <p:ph idx="1"/>
          </p:nvPr>
        </p:nvSpPr>
        <p:spPr>
          <a:xfrm>
            <a:off x="6328977" y="2169334"/>
            <a:ext cx="5638657" cy="4158441"/>
          </a:xfrm>
        </p:spPr>
        <p:txBody>
          <a:bodyPr/>
          <a:lstStyle/>
          <a:p>
            <a:pPr marL="0" indent="0">
              <a:buNone/>
            </a:pPr>
            <a:r>
              <a:rPr lang="en-US" dirty="0"/>
              <a:t>A signal has been added to the signal chart. Tapping the chest with hands flattened indicates a referee’s time-out.</a:t>
            </a:r>
          </a:p>
        </p:txBody>
      </p:sp>
      <p:sp>
        <p:nvSpPr>
          <p:cNvPr id="4" name="Footer Placeholder 3">
            <a:extLst>
              <a:ext uri="{FF2B5EF4-FFF2-40B4-BE49-F238E27FC236}">
                <a16:creationId xmlns:a16="http://schemas.microsoft.com/office/drawing/2014/main" id="{781196B0-9A4C-EF7A-C6EE-7CBDB077C3EF}"/>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referee with his hands on his chest&#10;&#10;Description automatically generated">
            <a:extLst>
              <a:ext uri="{FF2B5EF4-FFF2-40B4-BE49-F238E27FC236}">
                <a16:creationId xmlns:a16="http://schemas.microsoft.com/office/drawing/2014/main" id="{E40FB531-ECD4-8447-66FE-63BABA74E3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90650"/>
            <a:ext cx="3922040" cy="4206704"/>
          </a:xfrm>
          <a:prstGeom prst="rect">
            <a:avLst/>
          </a:prstGeom>
        </p:spPr>
      </p:pic>
    </p:spTree>
    <p:extLst>
      <p:ext uri="{BB962C8B-B14F-4D97-AF65-F5344CB8AC3E}">
        <p14:creationId xmlns:p14="http://schemas.microsoft.com/office/powerpoint/2010/main" val="1249275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Time-out signal</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effectLst/>
                <a:latin typeface="Calibri" panose="020F0502020204030204" pitchFamily="34" charset="0"/>
                <a:ea typeface="Arial" panose="020B0604020202020204" pitchFamily="34" charset="0"/>
              </a:rPr>
              <a:t>ART. 4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Referee's time-out. If the referee needs to address a situation not covered by injury, blood or recovery time, a referee's time-out shall be charged. </a:t>
            </a:r>
            <a:r>
              <a:rPr lang="en-US" sz="2800" u="sng" dirty="0">
                <a:solidFill>
                  <a:srgbClr val="FF0000"/>
                </a:solidFill>
                <a:effectLst/>
                <a:latin typeface="Calibri" panose="020F0502020204030204" pitchFamily="34" charset="0"/>
                <a:ea typeface="Times New Roman" panose="02020603050405020304" pitchFamily="18" charset="0"/>
              </a:rPr>
              <a:t>That signal would be both hands/fingers pointing inward to the referee’s chest.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3200" b="1" dirty="0">
                <a:solidFill>
                  <a:srgbClr val="000000"/>
                </a:solidFill>
                <a:effectLst/>
                <a:latin typeface="Calibri" panose="020F0502020204030204" pitchFamily="34" charset="0"/>
                <a:ea typeface="Arial" panose="020B0604020202020204" pitchFamily="34" charset="0"/>
              </a:rPr>
              <a:t>Rationale:</a:t>
            </a:r>
            <a:endParaRPr lang="en-US" sz="1800" b="1" dirty="0">
              <a:latin typeface="Times New Roman" panose="02020603050405020304" pitchFamily="18" charset="0"/>
              <a:ea typeface="Arial" panose="020B0604020202020204" pitchFamily="34" charset="0"/>
            </a:endParaRPr>
          </a:p>
          <a:p>
            <a:pPr marL="0" marR="0" indent="0">
              <a:spcBef>
                <a:spcPts val="0"/>
              </a:spcBef>
              <a:spcAft>
                <a:spcPts val="0"/>
              </a:spcAft>
              <a:buNone/>
            </a:pPr>
            <a:r>
              <a:rPr lang="en-US" sz="2800" dirty="0">
                <a:solidFill>
                  <a:srgbClr val="000000"/>
                </a:solidFill>
                <a:effectLst/>
                <a:latin typeface="Calibri" panose="020F0502020204030204" pitchFamily="34" charset="0"/>
                <a:ea typeface="Times New Roman" panose="02020603050405020304" pitchFamily="18" charset="0"/>
              </a:rPr>
              <a:t>This signal is used universally in many other sports but has never been codified in the NFHS Wrestling Rules Book</a:t>
            </a:r>
            <a:r>
              <a:rPr lang="en-US" sz="2800" dirty="0">
                <a:solidFill>
                  <a:srgbClr val="000000"/>
                </a:solidFill>
                <a:effectLst/>
                <a:highlight>
                  <a:srgbClr val="F3F3F3"/>
                </a:highlight>
                <a:latin typeface="Calibri" panose="020F0502020204030204" pitchFamily="34" charset="0"/>
                <a:ea typeface="Times New Roman" panose="02020603050405020304" pitchFamily="18" charset="0"/>
              </a:rPr>
              <a:t>.</a:t>
            </a:r>
            <a:r>
              <a:rPr lang="en-US" sz="2800" dirty="0">
                <a:solidFill>
                  <a:srgbClr val="000000"/>
                </a:solidFill>
                <a:effectLst/>
                <a:latin typeface="Calibri" panose="020F0502020204030204" pitchFamily="34" charset="0"/>
                <a:ea typeface="Times New Roman" panose="02020603050405020304" pitchFamily="18" charset="0"/>
              </a:rPr>
              <a:t> An additional signal needs to be added to the Official Wrestling Signal making it signal #29.</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0554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3BCB5-4157-D7DD-E91E-F97D7F2303A8}"/>
              </a:ext>
            </a:extLst>
          </p:cNvPr>
          <p:cNvSpPr>
            <a:spLocks noGrp="1"/>
          </p:cNvSpPr>
          <p:nvPr>
            <p:ph idx="1"/>
          </p:nvPr>
        </p:nvSpPr>
        <p:spPr>
          <a:xfrm>
            <a:off x="8607972" y="2869324"/>
            <a:ext cx="3359662" cy="3458452"/>
          </a:xfrm>
        </p:spPr>
        <p:txBody>
          <a:bodyPr/>
          <a:lstStyle/>
          <a:p>
            <a:pPr marL="0" indent="0">
              <a:buNone/>
            </a:pPr>
            <a:r>
              <a:rPr lang="en-US" dirty="0"/>
              <a:t>When a takedown is secured, the wrestler shall be awarded three points.</a:t>
            </a:r>
          </a:p>
        </p:txBody>
      </p:sp>
      <p:sp>
        <p:nvSpPr>
          <p:cNvPr id="4" name="Footer Placeholder 3">
            <a:extLst>
              <a:ext uri="{FF2B5EF4-FFF2-40B4-BE49-F238E27FC236}">
                <a16:creationId xmlns:a16="http://schemas.microsoft.com/office/drawing/2014/main" id="{F25851D0-01A8-9D87-4EFE-D60E02C243EC}"/>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wrestling player in a match&#10;&#10;Description automatically generated with medium confidence">
            <a:extLst>
              <a:ext uri="{FF2B5EF4-FFF2-40B4-BE49-F238E27FC236}">
                <a16:creationId xmlns:a16="http://schemas.microsoft.com/office/drawing/2014/main" id="{D151FA84-21B4-5E6B-E54C-256FDDAC2E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937" y="2239018"/>
            <a:ext cx="6986016" cy="3767328"/>
          </a:xfrm>
          <a:prstGeom prst="rect">
            <a:avLst/>
          </a:prstGeom>
        </p:spPr>
      </p:pic>
      <p:sp>
        <p:nvSpPr>
          <p:cNvPr id="8" name="Title 7">
            <a:extLst>
              <a:ext uri="{FF2B5EF4-FFF2-40B4-BE49-F238E27FC236}">
                <a16:creationId xmlns:a16="http://schemas.microsoft.com/office/drawing/2014/main" id="{8801BB99-A4DE-C2A1-F528-B7F4FE685000}"/>
              </a:ext>
            </a:extLst>
          </p:cNvPr>
          <p:cNvSpPr>
            <a:spLocks noGrp="1"/>
          </p:cNvSpPr>
          <p:nvPr>
            <p:ph type="title"/>
          </p:nvPr>
        </p:nvSpPr>
        <p:spPr/>
        <p:txBody>
          <a:bodyPr/>
          <a:lstStyle/>
          <a:p>
            <a:r>
              <a:rPr lang="en-US" dirty="0"/>
              <a:t>Takedown</a:t>
            </a:r>
            <a:br>
              <a:rPr lang="en-US" dirty="0"/>
            </a:br>
            <a:r>
              <a:rPr lang="en-US" dirty="0"/>
              <a:t>rule 9-1-2, summary of scoring</a:t>
            </a:r>
          </a:p>
        </p:txBody>
      </p:sp>
    </p:spTree>
    <p:extLst>
      <p:ext uri="{BB962C8B-B14F-4D97-AF65-F5344CB8AC3E}">
        <p14:creationId xmlns:p14="http://schemas.microsoft.com/office/powerpoint/2010/main" val="51418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Takedown</a:t>
            </a:r>
            <a:br>
              <a:rPr lang="en-US" dirty="0"/>
            </a:br>
            <a:r>
              <a:rPr lang="en-US" dirty="0"/>
              <a:t>rule 9-1-2</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Times New Roman" panose="02020603050405020304" pitchFamily="18" charset="0"/>
              </a:rPr>
              <a:t>ART. 2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When a takedown is secured, the wrestler shall be awarded </a:t>
            </a:r>
            <a:r>
              <a:rPr lang="en-US" sz="2800" strike="sngStrike" dirty="0">
                <a:solidFill>
                  <a:srgbClr val="FF0000"/>
                </a:solidFill>
                <a:effectLst/>
                <a:latin typeface="Calibri" panose="020F0502020204030204" pitchFamily="34" charset="0"/>
                <a:ea typeface="Times New Roman" panose="02020603050405020304" pitchFamily="18" charset="0"/>
              </a:rPr>
              <a:t>two </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three </a:t>
            </a:r>
            <a:r>
              <a:rPr lang="en-US" sz="2800" dirty="0">
                <a:solidFill>
                  <a:srgbClr val="000000"/>
                </a:solidFill>
                <a:effectLst/>
                <a:latin typeface="Calibri" panose="020F0502020204030204" pitchFamily="34" charset="0"/>
                <a:ea typeface="Times New Roman" panose="02020603050405020304" pitchFamily="18" charset="0"/>
              </a:rPr>
              <a:t>match points.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solidFill>
                  <a:srgbClr val="00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3200" b="1" dirty="0">
                <a:solidFill>
                  <a:srgbClr val="000000"/>
                </a:solidFill>
                <a:effectLst/>
                <a:latin typeface="Calibri" panose="020F0502020204030204" pitchFamily="34" charset="0"/>
                <a:ea typeface="Arial" panose="020B0604020202020204" pitchFamily="34" charset="0"/>
              </a:rPr>
              <a:t>Rationale:</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dirty="0">
                <a:solidFill>
                  <a:srgbClr val="000000"/>
                </a:solidFill>
                <a:effectLst/>
                <a:latin typeface="Calibri" panose="020F0502020204030204" pitchFamily="34" charset="0"/>
                <a:ea typeface="Times New Roman" panose="02020603050405020304" pitchFamily="18" charset="0"/>
              </a:rPr>
              <a:t>To promote more scoring activity when wrestlers are in neutral position.</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8683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Takedown</a:t>
            </a:r>
            <a:br>
              <a:rPr lang="en-US" dirty="0"/>
            </a:br>
            <a:r>
              <a:rPr lang="en-US" dirty="0"/>
              <a:t>summary of scoring &amp; scoring symbols</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indent="0">
              <a:buNone/>
            </a:pPr>
            <a:r>
              <a:rPr lang="en-US" b="1" dirty="0"/>
              <a:t>SUMMARY OF SCORING</a:t>
            </a:r>
          </a:p>
          <a:p>
            <a:pPr marL="0" indent="0">
              <a:buNone/>
            </a:pPr>
            <a:r>
              <a:rPr lang="en-US" dirty="0"/>
              <a:t>Note: Everything remains the same except:</a:t>
            </a:r>
          </a:p>
          <a:p>
            <a:pPr marL="0" indent="0">
              <a:buNone/>
            </a:pPr>
            <a:r>
              <a:rPr lang="en-US" dirty="0"/>
              <a:t>Takedown </a:t>
            </a:r>
            <a:r>
              <a:rPr lang="en-US" u="sng" dirty="0">
                <a:solidFill>
                  <a:srgbClr val="FF0000"/>
                </a:solidFill>
              </a:rPr>
              <a:t>3pts.</a:t>
            </a:r>
          </a:p>
          <a:p>
            <a:pPr marL="0" indent="0">
              <a:buNone/>
            </a:pPr>
            <a:endParaRPr lang="en-US" u="sng" dirty="0">
              <a:solidFill>
                <a:srgbClr val="FF0000"/>
              </a:solidFill>
            </a:endParaRPr>
          </a:p>
          <a:p>
            <a:pPr marL="0" indent="0">
              <a:buNone/>
            </a:pPr>
            <a:r>
              <a:rPr lang="en-US" b="1" dirty="0">
                <a:solidFill>
                  <a:schemeClr val="bg2">
                    <a:lumMod val="10000"/>
                  </a:schemeClr>
                </a:solidFill>
              </a:rPr>
              <a:t>SCORING SYMBOLS</a:t>
            </a:r>
          </a:p>
          <a:p>
            <a:pPr marL="0" indent="0">
              <a:buNone/>
            </a:pPr>
            <a:r>
              <a:rPr lang="en-US" dirty="0">
                <a:solidFill>
                  <a:schemeClr val="bg2">
                    <a:lumMod val="10000"/>
                  </a:schemeClr>
                </a:solidFill>
              </a:rPr>
              <a:t>Note: Everything remains the same except:</a:t>
            </a:r>
          </a:p>
          <a:p>
            <a:pPr marL="0" indent="0">
              <a:buNone/>
            </a:pPr>
            <a:r>
              <a:rPr lang="en-US" strike="sngStrike" dirty="0">
                <a:solidFill>
                  <a:schemeClr val="bg2">
                    <a:lumMod val="10000"/>
                  </a:schemeClr>
                </a:solidFill>
              </a:rPr>
              <a:t>T2</a:t>
            </a:r>
            <a:r>
              <a:rPr lang="en-US" b="1" dirty="0">
                <a:solidFill>
                  <a:schemeClr val="bg2">
                    <a:lumMod val="10000"/>
                  </a:schemeClr>
                </a:solidFill>
              </a:rPr>
              <a:t> </a:t>
            </a:r>
            <a:r>
              <a:rPr lang="en-US" b="1" u="sng" dirty="0">
                <a:solidFill>
                  <a:srgbClr val="D50032"/>
                </a:solidFill>
              </a:rPr>
              <a:t>T</a:t>
            </a:r>
            <a:r>
              <a:rPr lang="en-US" b="1" u="sng" baseline="-25000" dirty="0">
                <a:solidFill>
                  <a:srgbClr val="D50032"/>
                </a:solidFill>
              </a:rPr>
              <a:t>3</a:t>
            </a:r>
            <a:r>
              <a:rPr lang="en-US" dirty="0">
                <a:solidFill>
                  <a:schemeClr val="bg2">
                    <a:lumMod val="10000"/>
                  </a:schemeClr>
                </a:solidFill>
              </a:rPr>
              <a:t>. . . . . . . . . Takedown</a:t>
            </a:r>
          </a:p>
          <a:p>
            <a:pPr marL="0" indent="0">
              <a:buNone/>
            </a:pPr>
            <a:r>
              <a:rPr lang="en-US" b="1" dirty="0">
                <a:solidFill>
                  <a:schemeClr val="bg2">
                    <a:lumMod val="10000"/>
                  </a:schemeClr>
                </a:solidFill>
              </a:rPr>
              <a:t>Rationale:</a:t>
            </a:r>
            <a:endParaRPr lang="en-US" dirty="0">
              <a:solidFill>
                <a:schemeClr val="bg2">
                  <a:lumMod val="10000"/>
                </a:schemeClr>
              </a:solidFill>
            </a:endParaRPr>
          </a:p>
          <a:p>
            <a:pPr marL="0" indent="0">
              <a:buNone/>
            </a:pPr>
            <a:r>
              <a:rPr lang="en-US" dirty="0">
                <a:solidFill>
                  <a:schemeClr val="bg2">
                    <a:lumMod val="10000"/>
                  </a:schemeClr>
                </a:solidFill>
              </a:rPr>
              <a:t>This is a complimentary rule change to reflect the action taken with Rule 9-1-2.</a:t>
            </a:r>
          </a:p>
          <a:p>
            <a:pPr marL="0" indent="0">
              <a:buNone/>
            </a:pPr>
            <a:endParaRPr lang="en-US" dirty="0">
              <a:solidFill>
                <a:schemeClr val="bg2">
                  <a:lumMod val="10000"/>
                </a:schemeClr>
              </a:solidFill>
            </a:endParaRP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16824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F8DD-7BC9-322E-05E2-695CBF6DB0EF}"/>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710203AF-F956-27E7-D150-AD2E0D9687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9290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83CA-D9F6-6834-032C-BBE6F48DE96C}"/>
              </a:ext>
            </a:extLst>
          </p:cNvPr>
          <p:cNvSpPr>
            <a:spLocks noGrp="1"/>
          </p:cNvSpPr>
          <p:nvPr>
            <p:ph type="title"/>
          </p:nvPr>
        </p:nvSpPr>
        <p:spPr/>
        <p:txBody>
          <a:bodyPr/>
          <a:lstStyle/>
          <a:p>
            <a:r>
              <a:rPr lang="en-US" dirty="0"/>
              <a:t>Dangerous maneuvers and holds</a:t>
            </a:r>
          </a:p>
        </p:txBody>
      </p:sp>
      <p:sp>
        <p:nvSpPr>
          <p:cNvPr id="3" name="Content Placeholder 2">
            <a:extLst>
              <a:ext uri="{FF2B5EF4-FFF2-40B4-BE49-F238E27FC236}">
                <a16:creationId xmlns:a16="http://schemas.microsoft.com/office/drawing/2014/main" id="{94190369-7A87-974C-BE9B-F4984559ADA6}"/>
              </a:ext>
            </a:extLst>
          </p:cNvPr>
          <p:cNvSpPr>
            <a:spLocks noGrp="1"/>
          </p:cNvSpPr>
          <p:nvPr>
            <p:ph idx="1"/>
          </p:nvPr>
        </p:nvSpPr>
        <p:spPr>
          <a:xfrm>
            <a:off x="6653049" y="2087354"/>
            <a:ext cx="5314586" cy="4240422"/>
          </a:xfrm>
        </p:spPr>
        <p:txBody>
          <a:bodyPr/>
          <a:lstStyle/>
          <a:p>
            <a:pPr marL="0" indent="0">
              <a:buNone/>
            </a:pPr>
            <a:r>
              <a:rPr lang="en-US" dirty="0"/>
              <a:t>Coaches and referees must work together to keep certain techniques out of wrestling. Illegal holds as the nelson cradle shown here must be eradicated from the sport. The NFHS abhors any move, maneuver or hold that intentionally injures limbs, joints, penetrates any body cavities or renders a wrestler unconscious.</a:t>
            </a:r>
          </a:p>
        </p:txBody>
      </p:sp>
      <p:sp>
        <p:nvSpPr>
          <p:cNvPr id="4" name="Footer Placeholder 3">
            <a:extLst>
              <a:ext uri="{FF2B5EF4-FFF2-40B4-BE49-F238E27FC236}">
                <a16:creationId xmlns:a16="http://schemas.microsoft.com/office/drawing/2014/main" id="{4B0692A6-7DC6-1F5E-3278-83B3AECC9EBE}"/>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wrestling on the ground&#10;&#10;Description automatically generated">
            <a:extLst>
              <a:ext uri="{FF2B5EF4-FFF2-40B4-BE49-F238E27FC236}">
                <a16:creationId xmlns:a16="http://schemas.microsoft.com/office/drawing/2014/main" id="{9DF1FB95-08BB-E8EC-A015-4EE1703A2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735" y="1994338"/>
            <a:ext cx="4220891" cy="4400156"/>
          </a:xfrm>
          <a:prstGeom prst="rect">
            <a:avLst/>
          </a:prstGeom>
        </p:spPr>
      </p:pic>
    </p:spTree>
    <p:extLst>
      <p:ext uri="{BB962C8B-B14F-4D97-AF65-F5344CB8AC3E}">
        <p14:creationId xmlns:p14="http://schemas.microsoft.com/office/powerpoint/2010/main" val="3349985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3FE3-6625-36B4-A246-F79FCFD90651}"/>
              </a:ext>
            </a:extLst>
          </p:cNvPr>
          <p:cNvSpPr>
            <a:spLocks noGrp="1"/>
          </p:cNvSpPr>
          <p:nvPr>
            <p:ph type="title"/>
          </p:nvPr>
        </p:nvSpPr>
        <p:spPr/>
        <p:txBody>
          <a:bodyPr/>
          <a:lstStyle/>
          <a:p>
            <a:r>
              <a:rPr lang="en-US" dirty="0"/>
              <a:t>Stalling</a:t>
            </a:r>
          </a:p>
        </p:txBody>
      </p:sp>
      <p:sp>
        <p:nvSpPr>
          <p:cNvPr id="3" name="Content Placeholder 2">
            <a:extLst>
              <a:ext uri="{FF2B5EF4-FFF2-40B4-BE49-F238E27FC236}">
                <a16:creationId xmlns:a16="http://schemas.microsoft.com/office/drawing/2014/main" id="{4BA445DD-2F56-9402-E097-6E7272F6AE19}"/>
              </a:ext>
            </a:extLst>
          </p:cNvPr>
          <p:cNvSpPr>
            <a:spLocks noGrp="1"/>
          </p:cNvSpPr>
          <p:nvPr>
            <p:ph idx="1"/>
          </p:nvPr>
        </p:nvSpPr>
        <p:spPr>
          <a:xfrm>
            <a:off x="2235025" y="5127626"/>
            <a:ext cx="8683648" cy="1150380"/>
          </a:xfrm>
        </p:spPr>
        <p:txBody>
          <a:bodyPr/>
          <a:lstStyle/>
          <a:p>
            <a:pPr marL="0" indent="0">
              <a:buNone/>
            </a:pPr>
            <a:r>
              <a:rPr lang="en-US" dirty="0"/>
              <a:t>Defensive wrestler not wrestling aggressively (A) and pulling the wrestler out of bounds from behind (B) are acts of stalling. Penalizing stalling helps ensure an exciting, competitive match.</a:t>
            </a:r>
          </a:p>
        </p:txBody>
      </p:sp>
      <p:sp>
        <p:nvSpPr>
          <p:cNvPr id="4" name="Footer Placeholder 3">
            <a:extLst>
              <a:ext uri="{FF2B5EF4-FFF2-40B4-BE49-F238E27FC236}">
                <a16:creationId xmlns:a16="http://schemas.microsoft.com/office/drawing/2014/main" id="{D1B6421B-F7DD-D186-FB75-D1E6A04C7E54}"/>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collage of a person in a wrestling pose&#10;&#10;Description automatically generated">
            <a:extLst>
              <a:ext uri="{FF2B5EF4-FFF2-40B4-BE49-F238E27FC236}">
                <a16:creationId xmlns:a16="http://schemas.microsoft.com/office/drawing/2014/main" id="{7A6AF720-242D-E771-A6AE-97CF6AA6A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5025" y="1927223"/>
            <a:ext cx="8503920" cy="3163824"/>
          </a:xfrm>
          <a:prstGeom prst="rect">
            <a:avLst/>
          </a:prstGeom>
        </p:spPr>
      </p:pic>
    </p:spTree>
    <p:extLst>
      <p:ext uri="{BB962C8B-B14F-4D97-AF65-F5344CB8AC3E}">
        <p14:creationId xmlns:p14="http://schemas.microsoft.com/office/powerpoint/2010/main" val="1334512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7C0C-952E-C977-BE6F-9AB4F9BE4C28}"/>
              </a:ext>
            </a:extLst>
          </p:cNvPr>
          <p:cNvSpPr>
            <a:spLocks noGrp="1"/>
          </p:cNvSpPr>
          <p:nvPr>
            <p:ph type="title"/>
          </p:nvPr>
        </p:nvSpPr>
        <p:spPr/>
        <p:txBody>
          <a:bodyPr/>
          <a:lstStyle/>
          <a:p>
            <a:r>
              <a:rPr lang="en-US"/>
              <a:t>STALEMATE</a:t>
            </a:r>
            <a:endParaRPr lang="en-US" dirty="0"/>
          </a:p>
        </p:txBody>
      </p:sp>
      <p:sp>
        <p:nvSpPr>
          <p:cNvPr id="4" name="Footer Placeholder 3">
            <a:extLst>
              <a:ext uri="{FF2B5EF4-FFF2-40B4-BE49-F238E27FC236}">
                <a16:creationId xmlns:a16="http://schemas.microsoft.com/office/drawing/2014/main" id="{E593C12A-3C6E-0061-38DA-9E2DE71A02CC}"/>
              </a:ext>
            </a:extLst>
          </p:cNvPr>
          <p:cNvSpPr>
            <a:spLocks noGrp="1"/>
          </p:cNvSpPr>
          <p:nvPr>
            <p:ph type="ftr" sz="quarter" idx="11"/>
          </p:nvPr>
        </p:nvSpPr>
        <p:spPr/>
        <p:txBody>
          <a:bodyPr/>
          <a:lstStyle/>
          <a:p>
            <a:pPr>
              <a:defRPr/>
            </a:pPr>
            <a:r>
              <a:rPr lang="en-US"/>
              <a:t>www.nfhs.org</a:t>
            </a:r>
            <a:endParaRPr lang="en-US" dirty="0"/>
          </a:p>
        </p:txBody>
      </p:sp>
      <p:sp>
        <p:nvSpPr>
          <p:cNvPr id="5" name="Content Placeholder 2">
            <a:extLst>
              <a:ext uri="{FF2B5EF4-FFF2-40B4-BE49-F238E27FC236}">
                <a16:creationId xmlns:a16="http://schemas.microsoft.com/office/drawing/2014/main" id="{A0FD92C2-0A63-A49B-9A8C-B3D45AD3C374}"/>
              </a:ext>
            </a:extLst>
          </p:cNvPr>
          <p:cNvSpPr>
            <a:spLocks noGrp="1"/>
          </p:cNvSpPr>
          <p:nvPr>
            <p:ph idx="1"/>
          </p:nvPr>
        </p:nvSpPr>
        <p:spPr>
          <a:xfrm>
            <a:off x="7119709" y="2131498"/>
            <a:ext cx="4847926" cy="4196278"/>
          </a:xfrm>
        </p:spPr>
        <p:txBody>
          <a:bodyPr/>
          <a:lstStyle/>
          <a:p>
            <a:pPr marL="0" indent="0">
              <a:buNone/>
            </a:pPr>
            <a:r>
              <a:rPr lang="en-US" dirty="0"/>
              <a:t>A stalemate occurs when neither wrestler can improve their respective positions.</a:t>
            </a:r>
          </a:p>
        </p:txBody>
      </p:sp>
      <p:pic>
        <p:nvPicPr>
          <p:cNvPr id="6" name="Picture 5" descr="A silhouette of a person and person wrestling&#10;&#10;Description automatically generated">
            <a:extLst>
              <a:ext uri="{FF2B5EF4-FFF2-40B4-BE49-F238E27FC236}">
                <a16:creationId xmlns:a16="http://schemas.microsoft.com/office/drawing/2014/main" id="{95C1819D-94B7-69A9-5348-451B89CB22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55823"/>
            <a:ext cx="4783268" cy="4271953"/>
          </a:xfrm>
          <a:prstGeom prst="rect">
            <a:avLst/>
          </a:prstGeom>
        </p:spPr>
      </p:pic>
    </p:spTree>
    <p:extLst>
      <p:ext uri="{BB962C8B-B14F-4D97-AF65-F5344CB8AC3E}">
        <p14:creationId xmlns:p14="http://schemas.microsoft.com/office/powerpoint/2010/main" val="1548998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8143-DDEC-EA6D-5B93-75DF5235CA78}"/>
              </a:ext>
            </a:extLst>
          </p:cNvPr>
          <p:cNvSpPr>
            <a:spLocks noGrp="1"/>
          </p:cNvSpPr>
          <p:nvPr>
            <p:ph type="title"/>
          </p:nvPr>
        </p:nvSpPr>
        <p:spPr/>
        <p:txBody>
          <a:bodyPr/>
          <a:lstStyle/>
          <a:p>
            <a:r>
              <a:rPr lang="en-US" dirty="0"/>
              <a:t>Referee’s duties</a:t>
            </a:r>
          </a:p>
        </p:txBody>
      </p:sp>
      <p:sp>
        <p:nvSpPr>
          <p:cNvPr id="3" name="Content Placeholder 2">
            <a:extLst>
              <a:ext uri="{FF2B5EF4-FFF2-40B4-BE49-F238E27FC236}">
                <a16:creationId xmlns:a16="http://schemas.microsoft.com/office/drawing/2014/main" id="{77E092C8-2E87-5EC1-4824-87665FFDB3F2}"/>
              </a:ext>
            </a:extLst>
          </p:cNvPr>
          <p:cNvSpPr>
            <a:spLocks noGrp="1"/>
          </p:cNvSpPr>
          <p:nvPr>
            <p:ph idx="1"/>
          </p:nvPr>
        </p:nvSpPr>
        <p:spPr>
          <a:xfrm>
            <a:off x="7734300" y="2190750"/>
            <a:ext cx="4254502" cy="4137026"/>
          </a:xfrm>
        </p:spPr>
        <p:txBody>
          <a:bodyPr/>
          <a:lstStyle/>
          <a:p>
            <a:pPr marL="0" indent="0">
              <a:buNone/>
            </a:pPr>
            <a:r>
              <a:rPr lang="en-US" sz="2400" dirty="0"/>
              <a:t>The referee works with meet personnel to ensure the score is correct and the proper wrestler has secured the victory. Other duties include skin checks and grooming, checking the legality of special equipment, uniforms, pads and taping, the referee is responsible for making sure the mat, mat areas and their markings are compliant.</a:t>
            </a:r>
            <a:r>
              <a:rPr lang="en-US" sz="2000" dirty="0"/>
              <a:t> </a:t>
            </a:r>
          </a:p>
        </p:txBody>
      </p:sp>
      <p:sp>
        <p:nvSpPr>
          <p:cNvPr id="4" name="Footer Placeholder 3">
            <a:extLst>
              <a:ext uri="{FF2B5EF4-FFF2-40B4-BE49-F238E27FC236}">
                <a16:creationId xmlns:a16="http://schemas.microsoft.com/office/drawing/2014/main" id="{B19CDCCC-610D-0475-5BA6-D7A3FBD3A09D}"/>
              </a:ext>
            </a:extLst>
          </p:cNvPr>
          <p:cNvSpPr>
            <a:spLocks noGrp="1"/>
          </p:cNvSpPr>
          <p:nvPr>
            <p:ph type="ftr" sz="quarter" idx="11"/>
          </p:nvPr>
        </p:nvSpPr>
        <p:spPr/>
        <p:txBody>
          <a:bodyPr/>
          <a:lstStyle/>
          <a:p>
            <a:pPr>
              <a:defRPr/>
            </a:pPr>
            <a:r>
              <a:rPr lang="en-US"/>
              <a:t>www.nfhs.org</a:t>
            </a:r>
            <a:endParaRPr lang="en-US" dirty="0"/>
          </a:p>
        </p:txBody>
      </p:sp>
      <p:pic>
        <p:nvPicPr>
          <p:cNvPr id="8" name="Picture 7" descr="A drawing of a referee and a basketball referee&#10;&#10;Description automatically generated">
            <a:extLst>
              <a:ext uri="{FF2B5EF4-FFF2-40B4-BE49-F238E27FC236}">
                <a16:creationId xmlns:a16="http://schemas.microsoft.com/office/drawing/2014/main" id="{FD5524DC-F3CD-6CC6-17C7-2589E9BA0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915" y="1918727"/>
            <a:ext cx="6290494" cy="4468477"/>
          </a:xfrm>
          <a:prstGeom prst="rect">
            <a:avLst/>
          </a:prstGeom>
        </p:spPr>
      </p:pic>
    </p:spTree>
    <p:extLst>
      <p:ext uri="{BB962C8B-B14F-4D97-AF65-F5344CB8AC3E}">
        <p14:creationId xmlns:p14="http://schemas.microsoft.com/office/powerpoint/2010/main" val="200316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01E8-4B1D-1124-4786-2B70A4ADEF7A}"/>
              </a:ext>
            </a:extLst>
          </p:cNvPr>
          <p:cNvSpPr>
            <a:spLocks noGrp="1"/>
          </p:cNvSpPr>
          <p:nvPr>
            <p:ph type="title"/>
          </p:nvPr>
        </p:nvSpPr>
        <p:spPr/>
        <p:txBody>
          <a:bodyPr/>
          <a:lstStyle/>
          <a:p>
            <a:r>
              <a:rPr lang="en-US" dirty="0"/>
              <a:t>Wrestling rule changes</a:t>
            </a:r>
          </a:p>
        </p:txBody>
      </p:sp>
      <p:sp>
        <p:nvSpPr>
          <p:cNvPr id="3" name="Text Placeholder 2">
            <a:extLst>
              <a:ext uri="{FF2B5EF4-FFF2-40B4-BE49-F238E27FC236}">
                <a16:creationId xmlns:a16="http://schemas.microsoft.com/office/drawing/2014/main" id="{9076F06B-7F3B-7E8D-F7DF-8DB2444746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408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6D74-6729-F116-3168-2D398F46C3B8}"/>
              </a:ext>
            </a:extLst>
          </p:cNvPr>
          <p:cNvSpPr>
            <a:spLocks noGrp="1"/>
          </p:cNvSpPr>
          <p:nvPr>
            <p:ph type="title"/>
          </p:nvPr>
        </p:nvSpPr>
        <p:spPr/>
        <p:txBody>
          <a:bodyPr/>
          <a:lstStyle/>
          <a:p>
            <a:r>
              <a:rPr lang="en-US" dirty="0"/>
              <a:t>IMMINENT SCORING</a:t>
            </a:r>
          </a:p>
        </p:txBody>
      </p:sp>
      <p:sp>
        <p:nvSpPr>
          <p:cNvPr id="3" name="Content Placeholder 2">
            <a:extLst>
              <a:ext uri="{FF2B5EF4-FFF2-40B4-BE49-F238E27FC236}">
                <a16:creationId xmlns:a16="http://schemas.microsoft.com/office/drawing/2014/main" id="{1E6B3FCE-5175-7D71-C0C5-43C0401EB14F}"/>
              </a:ext>
            </a:extLst>
          </p:cNvPr>
          <p:cNvSpPr>
            <a:spLocks noGrp="1"/>
          </p:cNvSpPr>
          <p:nvPr>
            <p:ph idx="1"/>
          </p:nvPr>
        </p:nvSpPr>
        <p:spPr>
          <a:xfrm>
            <a:off x="2073530" y="5499735"/>
            <a:ext cx="8609119" cy="828041"/>
          </a:xfrm>
        </p:spPr>
        <p:txBody>
          <a:bodyPr/>
          <a:lstStyle/>
          <a:p>
            <a:pPr marL="0" indent="0">
              <a:buNone/>
            </a:pPr>
            <a:r>
              <a:rPr lang="en-US" sz="2400" dirty="0"/>
              <a:t>Imminent scoring is typically referred to as a situation where one wrestler is on the verge of scoring point(s). </a:t>
            </a:r>
          </a:p>
        </p:txBody>
      </p:sp>
      <p:sp>
        <p:nvSpPr>
          <p:cNvPr id="4" name="Footer Placeholder 3">
            <a:extLst>
              <a:ext uri="{FF2B5EF4-FFF2-40B4-BE49-F238E27FC236}">
                <a16:creationId xmlns:a16="http://schemas.microsoft.com/office/drawing/2014/main" id="{3A9D59C7-7A91-F084-65CA-9C60D3D63B8E}"/>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group of people playing a game&#10;&#10;Description automatically generated">
            <a:extLst>
              <a:ext uri="{FF2B5EF4-FFF2-40B4-BE49-F238E27FC236}">
                <a16:creationId xmlns:a16="http://schemas.microsoft.com/office/drawing/2014/main" id="{6F553A3D-7F69-C54E-D459-BEDDA94B6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530" y="2025015"/>
            <a:ext cx="8741664" cy="3474720"/>
          </a:xfrm>
          <a:prstGeom prst="rect">
            <a:avLst/>
          </a:prstGeom>
        </p:spPr>
      </p:pic>
    </p:spTree>
    <p:extLst>
      <p:ext uri="{BB962C8B-B14F-4D97-AF65-F5344CB8AC3E}">
        <p14:creationId xmlns:p14="http://schemas.microsoft.com/office/powerpoint/2010/main" val="349623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6D74-6729-F116-3168-2D398F46C3B8}"/>
              </a:ext>
            </a:extLst>
          </p:cNvPr>
          <p:cNvSpPr>
            <a:spLocks noGrp="1"/>
          </p:cNvSpPr>
          <p:nvPr>
            <p:ph type="title"/>
          </p:nvPr>
        </p:nvSpPr>
        <p:spPr/>
        <p:txBody>
          <a:bodyPr/>
          <a:lstStyle/>
          <a:p>
            <a:r>
              <a:rPr lang="en-US" dirty="0"/>
              <a:t>Default, forfeit, medical forfeit</a:t>
            </a:r>
          </a:p>
        </p:txBody>
      </p:sp>
      <p:sp>
        <p:nvSpPr>
          <p:cNvPr id="3" name="Content Placeholder 2">
            <a:extLst>
              <a:ext uri="{FF2B5EF4-FFF2-40B4-BE49-F238E27FC236}">
                <a16:creationId xmlns:a16="http://schemas.microsoft.com/office/drawing/2014/main" id="{1E6B3FCE-5175-7D71-C0C5-43C0401EB14F}"/>
              </a:ext>
            </a:extLst>
          </p:cNvPr>
          <p:cNvSpPr>
            <a:spLocks noGrp="1"/>
          </p:cNvSpPr>
          <p:nvPr>
            <p:ph idx="1"/>
          </p:nvPr>
        </p:nvSpPr>
        <p:spPr>
          <a:xfrm>
            <a:off x="948846" y="1940792"/>
            <a:ext cx="11095669" cy="1053849"/>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dirty="0"/>
              <a:t>• A default is awarded when a wrestler is unable to continue wrestling for any reason. The opponent wins and the defaulting wrestler receives the loss.</a:t>
            </a:r>
          </a:p>
          <a:p>
            <a:pPr marL="0" indent="0">
              <a:buNone/>
            </a:pPr>
            <a:r>
              <a:rPr lang="en-US" dirty="0"/>
              <a:t>• A forfeit is when an opponent fails to appear for a match for any reason. Their opponent shall be present in a legal uniform on the mat, ready to wrestle. The forfeiting wrestler takes a loss on their record and is out of competition.</a:t>
            </a:r>
          </a:p>
          <a:p>
            <a:pPr marL="0" indent="0">
              <a:buNone/>
            </a:pPr>
            <a:r>
              <a:rPr lang="en-US" dirty="0"/>
              <a:t>• It is a </a:t>
            </a:r>
            <a:r>
              <a:rPr lang="en-US"/>
              <a:t>medical forfeit </a:t>
            </a:r>
            <a:r>
              <a:rPr lang="en-US" dirty="0"/>
              <a:t>if the forfeiting wrestler cannot wrestle due to an injury or illness that occurred during the tournament. The wrestler remains in the tournament if possible (moving down to the consolation bracket) and does not take a loss on their record.</a:t>
            </a:r>
          </a:p>
        </p:txBody>
      </p:sp>
      <p:sp>
        <p:nvSpPr>
          <p:cNvPr id="4" name="Footer Placeholder 3">
            <a:extLst>
              <a:ext uri="{FF2B5EF4-FFF2-40B4-BE49-F238E27FC236}">
                <a16:creationId xmlns:a16="http://schemas.microsoft.com/office/drawing/2014/main" id="{3A9D59C7-7A91-F084-65CA-9C60D3D63B8E}"/>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492898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4D1E-2426-C252-1B0A-14B51C0E9150}"/>
              </a:ext>
            </a:extLst>
          </p:cNvPr>
          <p:cNvSpPr>
            <a:spLocks noGrp="1"/>
          </p:cNvSpPr>
          <p:nvPr>
            <p:ph type="title"/>
          </p:nvPr>
        </p:nvSpPr>
        <p:spPr/>
        <p:txBody>
          <a:bodyPr/>
          <a:lstStyle/>
          <a:p>
            <a:r>
              <a:rPr lang="en-US" dirty="0" err="1"/>
              <a:t>Nfhs</a:t>
            </a:r>
            <a:r>
              <a:rPr lang="en-US" dirty="0"/>
              <a:t> </a:t>
            </a:r>
            <a:r>
              <a:rPr lang="en-US" dirty="0" err="1"/>
              <a:t>Allaccess</a:t>
            </a:r>
            <a:endParaRPr lang="en-US" dirty="0"/>
          </a:p>
        </p:txBody>
      </p:sp>
      <p:sp>
        <p:nvSpPr>
          <p:cNvPr id="3" name="Text Placeholder 2">
            <a:extLst>
              <a:ext uri="{FF2B5EF4-FFF2-40B4-BE49-F238E27FC236}">
                <a16:creationId xmlns:a16="http://schemas.microsoft.com/office/drawing/2014/main" id="{510742FC-E634-0F7E-3AEA-CCC9B94BB9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6786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1941513" y="525463"/>
            <a:ext cx="6843672" cy="1204912"/>
          </a:xfrm>
        </p:spPr>
        <p:txBody>
          <a:bodyPr/>
          <a:lstStyle/>
          <a:p>
            <a:r>
              <a:rPr lang="en-US" sz="4000" dirty="0">
                <a:latin typeface="Inter SemiBold"/>
                <a:ea typeface="Inter SemiBold"/>
                <a:cs typeface="Inter SemiBold"/>
                <a:sym typeface="Inter SemiBold"/>
              </a:rPr>
              <a:t>All things officiating </a:t>
            </a:r>
            <a:br>
              <a:rPr lang="en-US" sz="4000" dirty="0">
                <a:latin typeface="Inter SemiBold"/>
                <a:ea typeface="Inter SemiBold"/>
                <a:cs typeface="Inter SemiBold"/>
                <a:sym typeface="Inter SemiBold"/>
              </a:rPr>
            </a:br>
            <a:r>
              <a:rPr lang="en-US" sz="4000" dirty="0">
                <a:latin typeface="Inter SemiBold"/>
                <a:ea typeface="Inter SemiBold"/>
                <a:cs typeface="Inter SemiBold"/>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p:txBody>
          <a:bodyPr/>
          <a:lstStyle/>
          <a:p>
            <a:r>
              <a:rPr lang="en-US" sz="2400" dirty="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lang="en-US" sz="2800" dirty="0">
              <a:solidFill>
                <a:schemeClr val="dk1"/>
              </a:solidFill>
              <a:latin typeface="Inter"/>
              <a:ea typeface="Inter"/>
              <a:cs typeface="Inter"/>
              <a:sym typeface="Inter"/>
            </a:endParaRP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9159356" y="693267"/>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B83E914-724E-2673-A1B2-D5BD999DFB4B}"/>
              </a:ext>
            </a:extLst>
          </p:cNvPr>
          <p:cNvSpPr>
            <a:spLocks noGrp="1"/>
          </p:cNvSpPr>
          <p:nvPr>
            <p:ph type="title"/>
          </p:nvPr>
        </p:nvSpPr>
        <p:spPr/>
        <p:txBody>
          <a:bodyPr/>
          <a:lstStyle/>
          <a:p>
            <a:r>
              <a:rPr lang="en-US" sz="3800" dirty="0">
                <a:latin typeface="Inter ExtraBold"/>
                <a:ea typeface="Inter ExtraBold"/>
                <a:cs typeface="Inter ExtraBold"/>
                <a:sym typeface="Inter ExtraBold"/>
              </a:rPr>
              <a:t>COS Continued Improvements</a:t>
            </a:r>
            <a:endParaRPr lang="en-US" dirty="0"/>
          </a:p>
        </p:txBody>
      </p:sp>
      <p:sp>
        <p:nvSpPr>
          <p:cNvPr id="7" name="Content Placeholder 6">
            <a:extLst>
              <a:ext uri="{FF2B5EF4-FFF2-40B4-BE49-F238E27FC236}">
                <a16:creationId xmlns:a16="http://schemas.microsoft.com/office/drawing/2014/main" id="{5D44E401-9381-0B18-B228-2254B0AEE0A9}"/>
              </a:ext>
            </a:extLst>
          </p:cNvPr>
          <p:cNvSpPr>
            <a:spLocks noGrp="1"/>
          </p:cNvSpPr>
          <p:nvPr>
            <p:ph idx="1"/>
          </p:nvPr>
        </p:nvSpPr>
        <p:spPr>
          <a:xfrm>
            <a:off x="1941513" y="1989138"/>
            <a:ext cx="10026650" cy="4338637"/>
          </a:xfrm>
        </p:spPr>
        <p:txBody>
          <a:bodyPr/>
          <a:lstStyle/>
          <a:p>
            <a:r>
              <a:rPr lang="en-US" dirty="0"/>
              <a:t>Over </a:t>
            </a:r>
            <a:r>
              <a:rPr lang="en-US" b="1" dirty="0"/>
              <a:t>200</a:t>
            </a:r>
            <a:r>
              <a:rPr lang="en-US" dirty="0"/>
              <a:t> Updates and New Features in the Past 12 Months!</a:t>
            </a:r>
          </a:p>
          <a:p>
            <a:endParaRPr lang="en-US" sz="1600" dirty="0"/>
          </a:p>
          <a:p>
            <a:pPr marL="457200" lvl="1" indent="0">
              <a:buNone/>
            </a:pPr>
            <a:r>
              <a:rPr lang="en-US" b="1" dirty="0">
                <a:sym typeface="Inter"/>
              </a:rPr>
              <a:t>COMING SOON</a:t>
            </a:r>
          </a:p>
          <a:p>
            <a:pPr lvl="2"/>
            <a:r>
              <a:rPr lang="en-US" dirty="0">
                <a:sym typeface="Inter"/>
              </a:rPr>
              <a:t>Exam Center Improvements</a:t>
            </a:r>
          </a:p>
          <a:p>
            <a:pPr lvl="2"/>
            <a:r>
              <a:rPr lang="en-US" dirty="0">
                <a:sym typeface="Inter"/>
              </a:rPr>
              <a:t>Streamlined Registrations and Onboarding</a:t>
            </a:r>
          </a:p>
          <a:p>
            <a:pPr lvl="2"/>
            <a:r>
              <a:rPr lang="en-US" dirty="0">
                <a:sym typeface="Inter"/>
              </a:rPr>
              <a:t>Expanded Reporting Capabilities for States</a:t>
            </a:r>
          </a:p>
          <a:p>
            <a:pPr lvl="2"/>
            <a:r>
              <a:rPr lang="en-US" dirty="0">
                <a:sym typeface="Inter"/>
              </a:rPr>
              <a:t>Event/Clinic Registration and Attendance Tracking</a:t>
            </a:r>
          </a:p>
          <a:p>
            <a:pPr marL="457200" lvl="1" indent="0">
              <a:buNone/>
            </a:pPr>
            <a:r>
              <a:rPr lang="en-US" b="1" dirty="0">
                <a:sym typeface="Inter"/>
              </a:rPr>
              <a:t>Reciprocity</a:t>
            </a:r>
          </a:p>
          <a:p>
            <a:pPr lvl="2"/>
            <a:r>
              <a:rPr lang="en-US" dirty="0">
                <a:sym typeface="Inter"/>
              </a:rPr>
              <a:t>In-State/Out-of-State</a:t>
            </a:r>
          </a:p>
          <a:p>
            <a:pPr marL="457200" lvl="1" indent="0">
              <a:buNone/>
            </a:pPr>
            <a:r>
              <a:rPr lang="en-US" b="1" dirty="0">
                <a:sym typeface="Inter"/>
              </a:rPr>
              <a:t>Watch for Many More Updates from NFHS!</a:t>
            </a:r>
            <a:endParaRPr lang="en-US" b="1" dirty="0">
              <a:sym typeface="Calibri"/>
            </a:endParaRPr>
          </a:p>
          <a:p>
            <a:endParaRPr lang="en-US" dirty="0"/>
          </a:p>
        </p:txBody>
      </p:sp>
      <p:pic>
        <p:nvPicPr>
          <p:cNvPr id="11" name="Google Shape;161;p28" descr="A close up of a sign&#10;&#10;Description automatically generated">
            <a:extLst>
              <a:ext uri="{FF2B5EF4-FFF2-40B4-BE49-F238E27FC236}">
                <a16:creationId xmlns:a16="http://schemas.microsoft.com/office/drawing/2014/main" id="{130FEB79-E493-4A60-E456-E4F1A147B364}"/>
              </a:ext>
            </a:extLst>
          </p:cNvPr>
          <p:cNvPicPr preferRelativeResize="0"/>
          <p:nvPr/>
        </p:nvPicPr>
        <p:blipFill rotWithShape="1">
          <a:blip r:embed="rId3">
            <a:alphaModFix/>
          </a:blip>
          <a:srcRect l="1066" t="4841" r="1047" b="5003"/>
          <a:stretch/>
        </p:blipFill>
        <p:spPr>
          <a:xfrm>
            <a:off x="8254700" y="2774373"/>
            <a:ext cx="3668334" cy="1309253"/>
          </a:xfrm>
          <a:prstGeom prst="rect">
            <a:avLst/>
          </a:prstGeom>
          <a:noFill/>
          <a:ln>
            <a:noFill/>
          </a:ln>
        </p:spPr>
      </p:pic>
    </p:spTree>
    <p:extLst>
      <p:ext uri="{BB962C8B-B14F-4D97-AF65-F5344CB8AC3E}">
        <p14:creationId xmlns:p14="http://schemas.microsoft.com/office/powerpoint/2010/main" val="2867506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845C-8004-A97D-0EC5-147A53E44A85}"/>
              </a:ext>
            </a:extLst>
          </p:cNvPr>
          <p:cNvSpPr>
            <a:spLocks noGrp="1"/>
          </p:cNvSpPr>
          <p:nvPr>
            <p:ph type="title"/>
          </p:nvPr>
        </p:nvSpPr>
        <p:spPr/>
        <p:txBody>
          <a:bodyPr/>
          <a:lstStyle/>
          <a:p>
            <a:r>
              <a:rPr lang="en-US" dirty="0"/>
              <a:t>Rule 2-1-3</a:t>
            </a:r>
            <a:br>
              <a:rPr lang="en-US" dirty="0"/>
            </a:br>
            <a:r>
              <a:rPr lang="en-US" dirty="0"/>
              <a:t>mat</a:t>
            </a:r>
          </a:p>
        </p:txBody>
      </p:sp>
      <p:sp>
        <p:nvSpPr>
          <p:cNvPr id="3" name="Content Placeholder 2">
            <a:extLst>
              <a:ext uri="{FF2B5EF4-FFF2-40B4-BE49-F238E27FC236}">
                <a16:creationId xmlns:a16="http://schemas.microsoft.com/office/drawing/2014/main" id="{ECF4A258-E5EB-3AFD-1A30-804EDDA009B0}"/>
              </a:ext>
            </a:extLst>
          </p:cNvPr>
          <p:cNvSpPr>
            <a:spLocks noGrp="1"/>
          </p:cNvSpPr>
          <p:nvPr>
            <p:ph idx="1"/>
          </p:nvPr>
        </p:nvSpPr>
        <p:spPr>
          <a:xfrm>
            <a:off x="7365651" y="2112578"/>
            <a:ext cx="4601984" cy="4215197"/>
          </a:xfrm>
        </p:spPr>
        <p:txBody>
          <a:bodyPr/>
          <a:lstStyle/>
          <a:p>
            <a:pPr marL="0" indent="0">
              <a:buNone/>
            </a:pPr>
            <a:r>
              <a:rPr lang="en-US" dirty="0"/>
              <a:t>The 10-foot circle at the center of the mat is now optional.</a:t>
            </a:r>
          </a:p>
        </p:txBody>
      </p:sp>
      <p:sp>
        <p:nvSpPr>
          <p:cNvPr id="4" name="Footer Placeholder 3">
            <a:extLst>
              <a:ext uri="{FF2B5EF4-FFF2-40B4-BE49-F238E27FC236}">
                <a16:creationId xmlns:a16="http://schemas.microsoft.com/office/drawing/2014/main" id="{0E8A7A88-D56F-E98F-56FB-33040AF01B03}"/>
              </a:ext>
            </a:extLst>
          </p:cNvPr>
          <p:cNvSpPr>
            <a:spLocks noGrp="1"/>
          </p:cNvSpPr>
          <p:nvPr>
            <p:ph type="ftr" sz="quarter" idx="11"/>
          </p:nvPr>
        </p:nvSpPr>
        <p:spPr/>
        <p:txBody>
          <a:bodyPr/>
          <a:lstStyle/>
          <a:p>
            <a:pPr>
              <a:defRPr/>
            </a:pPr>
            <a:r>
              <a:rPr lang="en-US"/>
              <a:t>www.nfhs.org</a:t>
            </a:r>
            <a:endParaRPr lang="en-US" dirty="0"/>
          </a:p>
        </p:txBody>
      </p:sp>
      <p:pic>
        <p:nvPicPr>
          <p:cNvPr id="8" name="Picture 7" descr="A diagram of a coach's table&#10;&#10;Description automatically generated">
            <a:extLst>
              <a:ext uri="{FF2B5EF4-FFF2-40B4-BE49-F238E27FC236}">
                <a16:creationId xmlns:a16="http://schemas.microsoft.com/office/drawing/2014/main" id="{226346DA-7DD7-FCA2-4914-A76B9DB05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15493"/>
            <a:ext cx="4409365" cy="4409365"/>
          </a:xfrm>
          <a:prstGeom prst="rect">
            <a:avLst/>
          </a:prstGeom>
        </p:spPr>
      </p:pic>
    </p:spTree>
    <p:extLst>
      <p:ext uri="{BB962C8B-B14F-4D97-AF65-F5344CB8AC3E}">
        <p14:creationId xmlns:p14="http://schemas.microsoft.com/office/powerpoint/2010/main" val="3320210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solidFill>
                  <a:srgbClr val="0D2C6C"/>
                </a:solidFill>
              </a:rPr>
              <a:t>Over 21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a:xfrm>
            <a:off x="1941513" y="1989138"/>
            <a:ext cx="10026650" cy="4338637"/>
          </a:xfrm>
        </p:spPr>
        <p:txBody>
          <a:bodyPr/>
          <a:lstStyle/>
          <a:p>
            <a:r>
              <a:rPr lang="en-US" sz="2100" dirty="0"/>
              <a:t>Concussion in Sports – 7.2M+</a:t>
            </a:r>
          </a:p>
          <a:p>
            <a:r>
              <a:rPr lang="en-US" sz="2100" dirty="0"/>
              <a:t>Heat Illness Prevention – 2.2M+</a:t>
            </a:r>
          </a:p>
          <a:p>
            <a:r>
              <a:rPr lang="en-US" sz="2100" dirty="0"/>
              <a:t>Sudden Cardiac Arrest – 2.4M+</a:t>
            </a:r>
          </a:p>
          <a:p>
            <a:r>
              <a:rPr lang="en-US" sz="2100" dirty="0"/>
              <a:t>Concussion for Students – 1.2M+</a:t>
            </a:r>
          </a:p>
          <a:p>
            <a:r>
              <a:rPr lang="en-US" sz="2100" dirty="0"/>
              <a:t>The Collapsed Student (2020) – 67,550+</a:t>
            </a:r>
          </a:p>
          <a:p>
            <a:r>
              <a:rPr lang="en-US" sz="2100" dirty="0"/>
              <a:t>CPR &amp; AED Training (2023) – 9,300+</a:t>
            </a:r>
          </a:p>
          <a:p>
            <a:r>
              <a:rPr lang="en-US" sz="2100" dirty="0"/>
              <a:t>Sportsmanship – 1M+</a:t>
            </a:r>
          </a:p>
          <a:p>
            <a:r>
              <a:rPr lang="en-US" sz="2100" dirty="0"/>
              <a:t>Fundamentals of Coaching – 928,000+</a:t>
            </a:r>
          </a:p>
          <a:p>
            <a:r>
              <a:rPr lang="en-US" sz="2100" dirty="0"/>
              <a:t>First Aid, Health and Safety – 418,000+</a:t>
            </a:r>
          </a:p>
          <a:p>
            <a:r>
              <a:rPr lang="en-US" sz="2100" dirty="0"/>
              <a:t>Bullying, Hazing and Inappropriate Behaviors – 425,000+</a:t>
            </a:r>
          </a:p>
          <a:p>
            <a:r>
              <a:rPr lang="en-US" sz="2100" dirty="0"/>
              <a:t>Student Mental Health and Suicide Prevention – 250,000+</a:t>
            </a:r>
          </a:p>
          <a:p>
            <a:r>
              <a:rPr lang="en-US" sz="2100" dirty="0"/>
              <a:t>Protecting Students from Abuse – 250,000+</a:t>
            </a:r>
          </a:p>
          <a:p>
            <a:r>
              <a:rPr lang="en-US" sz="2100" dirty="0"/>
              <a:t>Implicit Bias (2021)  – 96,000+</a:t>
            </a:r>
          </a:p>
          <a:p>
            <a:endParaRPr lang="en-US" dirty="0"/>
          </a:p>
        </p:txBody>
      </p:sp>
      <p:sp>
        <p:nvSpPr>
          <p:cNvPr id="4" name="Footer Placeholder 3">
            <a:extLst>
              <a:ext uri="{FF2B5EF4-FFF2-40B4-BE49-F238E27FC236}">
                <a16:creationId xmlns:a16="http://schemas.microsoft.com/office/drawing/2014/main" id="{C32C79FB-59AC-08CB-94A0-E56FF5C9C183}"/>
              </a:ext>
            </a:extLst>
          </p:cNvPr>
          <p:cNvSpPr>
            <a:spLocks noGrp="1"/>
          </p:cNvSpPr>
          <p:nvPr>
            <p:ph type="ftr" sz="quarter" idx="11"/>
          </p:nvPr>
        </p:nvSpPr>
        <p:spPr>
          <a:xfrm>
            <a:off x="9996488" y="6524625"/>
            <a:ext cx="1992312" cy="295275"/>
          </a:xfrm>
        </p:spPr>
        <p:txBody>
          <a:bodyPr/>
          <a:lstStyle/>
          <a:p>
            <a:r>
              <a:rPr lang="en-US"/>
              <a:t>www.nfhs.org</a:t>
            </a:r>
          </a:p>
        </p:txBody>
      </p:sp>
      <p:pic>
        <p:nvPicPr>
          <p:cNvPr id="12" name="Picture 11" descr="A picture containing text, indoor, screenshot&#10;&#10;Description automatically generated">
            <a:extLst>
              <a:ext uri="{FF2B5EF4-FFF2-40B4-BE49-F238E27FC236}">
                <a16:creationId xmlns:a16="http://schemas.microsoft.com/office/drawing/2014/main" id="{D0D30CF8-1544-3AD7-1B18-0474CFA68511}"/>
              </a:ext>
            </a:extLst>
          </p:cNvPr>
          <p:cNvPicPr>
            <a:picLocks noChangeAspect="1"/>
          </p:cNvPicPr>
          <p:nvPr/>
        </p:nvPicPr>
        <p:blipFill rotWithShape="1">
          <a:blip r:embed="rId3">
            <a:extLst>
              <a:ext uri="{28A0092B-C50C-407E-A947-70E740481C1C}">
                <a14:useLocalDpi xmlns:a14="http://schemas.microsoft.com/office/drawing/2010/main" val="0"/>
              </a:ext>
            </a:extLst>
          </a:blip>
          <a:srcRect l="5227" t="8965" r="7681" b="8888"/>
          <a:stretch/>
        </p:blipFill>
        <p:spPr>
          <a:xfrm>
            <a:off x="6839174" y="2367020"/>
            <a:ext cx="5276760" cy="2488553"/>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463" y="2123874"/>
            <a:ext cx="1654015" cy="688712"/>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i="1" u="sng" dirty="0">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 </a:t>
            </a:r>
            <a:br>
              <a:rPr lang="en-US" dirty="0"/>
            </a:br>
            <a:r>
              <a:rPr lang="en-US" dirty="0"/>
              <a:t>rule 2-1-3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lnSpc>
                <a:spcPct val="101000"/>
              </a:lnSpc>
              <a:spcBef>
                <a:spcPts val="1200"/>
              </a:spcBef>
              <a:spcAft>
                <a:spcPts val="1200"/>
              </a:spcAft>
              <a:buNone/>
            </a:pPr>
            <a:r>
              <a:rPr lang="en-US" sz="2800" b="1" dirty="0">
                <a:effectLst/>
                <a:latin typeface="Calibri" panose="020F0502020204030204" pitchFamily="34" charset="0"/>
                <a:ea typeface="Calibri" panose="020F0502020204030204" pitchFamily="34" charset="0"/>
              </a:rPr>
              <a:t>ART. 3 . . .</a:t>
            </a:r>
            <a:r>
              <a:rPr lang="en-US" sz="280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Times New Roman" panose="02020603050405020304" pitchFamily="18" charset="0"/>
              </a:rPr>
              <a:t>The wrestling area shall be marked on the mat by painted lines, 2 inches wide, which are inbounds. At the center of the mat there </a:t>
            </a:r>
            <a:r>
              <a:rPr lang="en-US" sz="2400" strike="sngStrike" dirty="0">
                <a:solidFill>
                  <a:srgbClr val="FF0000"/>
                </a:solidFill>
                <a:effectLst/>
                <a:latin typeface="Calibri" panose="020F0502020204030204" pitchFamily="34" charset="0"/>
                <a:ea typeface="Times New Roman" panose="02020603050405020304" pitchFamily="18" charset="0"/>
              </a:rPr>
              <a:t>shall be</a:t>
            </a:r>
            <a:r>
              <a:rPr lang="en-US" sz="2400" dirty="0">
                <a:solidFill>
                  <a:srgbClr val="FF0000"/>
                </a:solidFill>
                <a:effectLst/>
                <a:latin typeface="Calibri" panose="020F0502020204030204" pitchFamily="34" charset="0"/>
                <a:ea typeface="Times New Roman" panose="02020603050405020304" pitchFamily="18" charset="0"/>
              </a:rPr>
              <a:t>  </a:t>
            </a:r>
            <a:r>
              <a:rPr lang="en-US" sz="2400" u="sng" dirty="0">
                <a:solidFill>
                  <a:srgbClr val="FF0000"/>
                </a:solidFill>
                <a:effectLst/>
                <a:latin typeface="Calibri" panose="020F0502020204030204" pitchFamily="34" charset="0"/>
                <a:ea typeface="Times New Roman" panose="02020603050405020304" pitchFamily="18" charset="0"/>
              </a:rPr>
              <a:t>may be a an optional 10-foot circle</a:t>
            </a:r>
            <a:r>
              <a:rPr lang="en-US" sz="2400" dirty="0">
                <a:effectLst/>
                <a:latin typeface="Calibri" panose="020F0502020204030204" pitchFamily="34" charset="0"/>
                <a:ea typeface="Times New Roman" panose="02020603050405020304" pitchFamily="18" charset="0"/>
              </a:rPr>
              <a:t>, indicated by a 2-inch line. When the area enclosed by the </a:t>
            </a:r>
            <a:r>
              <a:rPr lang="en-US" sz="2400" u="sng" dirty="0">
                <a:solidFill>
                  <a:srgbClr val="FF0000"/>
                </a:solidFill>
                <a:effectLst/>
                <a:latin typeface="Calibri" panose="020F0502020204030204" pitchFamily="34" charset="0"/>
                <a:ea typeface="Times New Roman" panose="02020603050405020304" pitchFamily="18" charset="0"/>
              </a:rPr>
              <a:t>optional</a:t>
            </a:r>
            <a:r>
              <a:rPr lang="en-US" sz="2400" dirty="0">
                <a:effectLst/>
                <a:latin typeface="Calibri" panose="020F0502020204030204" pitchFamily="34" charset="0"/>
                <a:ea typeface="Times New Roman" panose="02020603050405020304" pitchFamily="18" charset="0"/>
              </a:rPr>
              <a:t> 10-foot circle and the inbounds area of the mat are of contrasting colors, the 2-inch line may be omitted.</a:t>
            </a:r>
          </a:p>
          <a:p>
            <a:pPr marL="0" marR="0" indent="0">
              <a:lnSpc>
                <a:spcPct val="101000"/>
              </a:lnSpc>
              <a:spcBef>
                <a:spcPts val="1200"/>
              </a:spcBef>
              <a:spcAft>
                <a:spcPts val="1200"/>
              </a:spcAft>
              <a:buNone/>
            </a:pPr>
            <a:r>
              <a:rPr lang="en-US" sz="2800" b="1" dirty="0">
                <a:latin typeface="Calibri" panose="020F0502020204030204" pitchFamily="34" charset="0"/>
                <a:ea typeface="Times New Roman" panose="02020603050405020304" pitchFamily="18" charset="0"/>
              </a:rPr>
              <a:t>Rationale:</a:t>
            </a:r>
          </a:p>
          <a:p>
            <a:pPr marL="0" marR="0" indent="0">
              <a:lnSpc>
                <a:spcPct val="101000"/>
              </a:lnSpc>
              <a:spcBef>
                <a:spcPts val="1200"/>
              </a:spcBef>
              <a:spcAft>
                <a:spcPts val="1200"/>
              </a:spcAft>
              <a:buNone/>
            </a:pPr>
            <a:r>
              <a:rPr lang="en-US" sz="2000" dirty="0">
                <a:solidFill>
                  <a:srgbClr val="000000"/>
                </a:solidFill>
                <a:effectLst/>
                <a:latin typeface="Calibri" panose="020F0502020204030204" pitchFamily="34" charset="0"/>
                <a:ea typeface="Times New Roman" panose="02020603050405020304" pitchFamily="18" charset="0"/>
              </a:rPr>
              <a:t>The starting lines of a mat indicate the center of the mat and the 10-foot circle is not needed.  With the new mat designs that have a large mascot or logos, it gives a refreshing look to the wrestling mats.  Wrestlers and officials know where the center of the mat is located without the 10-foot circle being present.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0856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2-1-4</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4 . . .  </a:t>
            </a:r>
            <a:r>
              <a:rPr lang="en-US" sz="2800" dirty="0">
                <a:solidFill>
                  <a:srgbClr val="000000"/>
                </a:solidFill>
                <a:effectLst/>
                <a:latin typeface="Calibri" panose="020F0502020204030204" pitchFamily="34" charset="0"/>
                <a:ea typeface="Arial" panose="020B0604020202020204" pitchFamily="34" charset="0"/>
              </a:rPr>
              <a:t>Starting lines, 1 inch wide, shall be placed at the center of the mat and the front line should lie on the diameter of the </a:t>
            </a:r>
            <a:r>
              <a:rPr lang="en-US" sz="2800" u="sng" dirty="0">
                <a:solidFill>
                  <a:srgbClr val="FF0000"/>
                </a:solidFill>
                <a:effectLst/>
                <a:latin typeface="Calibri" panose="020F0502020204030204" pitchFamily="34" charset="0"/>
                <a:ea typeface="Arial" panose="020B0604020202020204" pitchFamily="34" charset="0"/>
              </a:rPr>
              <a:t>optional</a:t>
            </a:r>
            <a:r>
              <a:rPr lang="en-US" sz="2800" u="sng" dirty="0">
                <a:solidFill>
                  <a:srgbClr val="00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10-foot circle </a:t>
            </a:r>
            <a:r>
              <a:rPr lang="en-US" sz="2800" u="sng" dirty="0">
                <a:solidFill>
                  <a:srgbClr val="FF0000"/>
                </a:solidFill>
                <a:effectLst/>
                <a:latin typeface="Calibri" panose="020F0502020204030204" pitchFamily="34" charset="0"/>
                <a:ea typeface="Arial" panose="020B0604020202020204" pitchFamily="34" charset="0"/>
              </a:rPr>
              <a:t>or the diameter of the circle that encloses the wrestling area. </a:t>
            </a:r>
            <a:r>
              <a:rPr lang="en-US" sz="2800" dirty="0">
                <a:solidFill>
                  <a:srgbClr val="000000"/>
                </a:solidFill>
                <a:effectLst/>
                <a:latin typeface="Calibri" panose="020F0502020204030204" pitchFamily="34" charset="0"/>
                <a:ea typeface="Arial" panose="020B0604020202020204" pitchFamily="34" charset="0"/>
              </a:rPr>
              <a:t>These 1-inch starting lines shall be parallel, 3-feet long, and 12 inches from outside to outside. The two 3-foot lines shall be connected on one end by a 1-inch red line and on the other end by a 1-inch green line.</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b="1" dirty="0"/>
              <a:t>Rationale: </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8854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5-24-1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1 . . . </a:t>
            </a:r>
            <a:r>
              <a:rPr lang="en-US" sz="2400" dirty="0">
                <a:solidFill>
                  <a:srgbClr val="00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Each wrestler is required to make an honest attempt to stay </a:t>
            </a:r>
            <a:r>
              <a:rPr lang="en-US" sz="2800" strike="sngStrike" dirty="0">
                <a:solidFill>
                  <a:srgbClr val="FF0000"/>
                </a:solidFill>
                <a:effectLst/>
                <a:latin typeface="Calibri" panose="020F0502020204030204" pitchFamily="34" charset="0"/>
                <a:ea typeface="Arial" panose="020B0604020202020204" pitchFamily="34" charset="0"/>
              </a:rPr>
              <a:t>within the 10-foot circle</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 the center of the mat</a:t>
            </a:r>
            <a:r>
              <a:rPr lang="en-US" sz="2800" dirty="0">
                <a:solidFill>
                  <a:srgbClr val="FF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and wrestle aggressively, regardless of position or the time or score of the match. Action is to be maintained throughout the match by the contestants wrestling aggressively whether in the top, bottom or neutral position and both contestants are equally responsible for initiating action.</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21664382"/>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Wrestling Rules Interpretation PowerPoint" id="{9EDCCCF1-6338-4B97-B67F-A2B30A5D4829}" vid="{C00E1E91-E01F-43CD-93B8-84D889E096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8984d6-6bda-4caf-8ba7-933027f7dcd7" xsi:nil="true"/>
    <lcf76f155ced4ddcb4097134ff3c332f xmlns="11a1647f-a21b-467e-8f0b-4550f391680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B486B9E0BCE144905A691781C84248" ma:contentTypeVersion="17" ma:contentTypeDescription="Create a new document." ma:contentTypeScope="" ma:versionID="ef732ebb506b6c9e958ac7fbfa69d053">
  <xsd:schema xmlns:xsd="http://www.w3.org/2001/XMLSchema" xmlns:xs="http://www.w3.org/2001/XMLSchema" xmlns:p="http://schemas.microsoft.com/office/2006/metadata/properties" xmlns:ns2="058984d6-6bda-4caf-8ba7-933027f7dcd7" xmlns:ns3="11a1647f-a21b-467e-8f0b-4550f3916806" targetNamespace="http://schemas.microsoft.com/office/2006/metadata/properties" ma:root="true" ma:fieldsID="7e60bf1af9d6b8cf4f2328222650a2c6" ns2:_="" ns3:_="">
    <xsd:import namespace="058984d6-6bda-4caf-8ba7-933027f7dcd7"/>
    <xsd:import namespace="11a1647f-a21b-467e-8f0b-4550f39168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8984d6-6bda-4caf-8ba7-933027f7dc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1879b90-2f83-4983-93fe-c145aae52289}" ma:internalName="TaxCatchAll" ma:showField="CatchAllData" ma:web="058984d6-6bda-4caf-8ba7-933027f7dc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a1647f-a21b-467e-8f0b-4550f39168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13d6743-2c8f-404c-91ec-7c9ba4935b8c"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77D50-A8F4-41EA-8AAF-2B8EFD1D1E78}">
  <ds:schemaRef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bb8d7d1-06b8-47b8-a0de-bad91f18ef42"/>
    <ds:schemaRef ds:uri="ffc60a71-4a50-4afc-be20-b1cf64734936"/>
    <ds:schemaRef ds:uri="http://purl.org/dc/elements/1.1/"/>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946B55AC-A137-4B33-9FA4-BD3836417DFD}"/>
</file>

<file path=docProps/app.xml><?xml version="1.0" encoding="utf-8"?>
<Properties xmlns="http://schemas.openxmlformats.org/officeDocument/2006/extended-properties" xmlns:vt="http://schemas.openxmlformats.org/officeDocument/2006/docPropsVTypes">
  <Template>2024-25 NFHS Wrestling Rules Interpretation PowerPoint</Template>
  <TotalTime>21</TotalTime>
  <Words>4746</Words>
  <Application>Microsoft Office PowerPoint</Application>
  <PresentationFormat>Widescreen</PresentationFormat>
  <Paragraphs>345</Paragraphs>
  <Slides>64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Aptos</vt:lpstr>
      <vt:lpstr>Arial</vt:lpstr>
      <vt:lpstr>Calibri</vt:lpstr>
      <vt:lpstr>Courier New</vt:lpstr>
      <vt:lpstr>Helvetica Condensed</vt:lpstr>
      <vt:lpstr>Inter</vt:lpstr>
      <vt:lpstr>Inter ExtraBold</vt:lpstr>
      <vt:lpstr>Inter SemiBold</vt:lpstr>
      <vt:lpstr>Times New Roman</vt:lpstr>
      <vt:lpstr>Wingdings</vt:lpstr>
      <vt:lpstr>Office Theme</vt:lpstr>
      <vt:lpstr>2024-25 NFHS Wrestling Rules interpretation PowerPoint</vt:lpstr>
      <vt:lpstr>National Federation of  State High School Associations</vt:lpstr>
      <vt:lpstr>NFHS Rules Review Committee</vt:lpstr>
      <vt:lpstr>NFHS Publications</vt:lpstr>
      <vt:lpstr>Wrestling rule changes</vt:lpstr>
      <vt:lpstr>Rule 2-1-3 mat</vt:lpstr>
      <vt:lpstr>Optional 10’ circle  rule 2-1-3</vt:lpstr>
      <vt:lpstr>Optional 10’ circle rule 2-1-4</vt:lpstr>
      <vt:lpstr>Optional 10’ circle rule 5-24-1</vt:lpstr>
      <vt:lpstr>Optional 10’ circle rule 6-5-1</vt:lpstr>
      <vt:lpstr>Optional 10’ circle rule 6-6-6</vt:lpstr>
      <vt:lpstr>Optional 10’ circle rule 6-6-6 (cont.)</vt:lpstr>
      <vt:lpstr>Optional 10’ circle rule 7-6-1</vt:lpstr>
      <vt:lpstr>Optional 10’ circle rule 7-6-1 (cont.)</vt:lpstr>
      <vt:lpstr>Points of contact rules 5-10, 5-15-1, 5-15-2c, 5-15-3, 5-18, 5-22-1, 5-22-2, 5-25-1, 5-25-3, 6-4-1</vt:lpstr>
      <vt:lpstr>Points of contact rules 5-10, 5-15-1, 5-15-2c, 5-15-3, 5-18, 5-22-1, 5-22-2, 5-25-1, 5-25-3, 6-4-1</vt:lpstr>
      <vt:lpstr>One point of contact rule 5-10</vt:lpstr>
      <vt:lpstr>One point of contact rule 5-10 (cont.)</vt:lpstr>
      <vt:lpstr>One point of contact rule 5-15-1</vt:lpstr>
      <vt:lpstr>One point of contact rule 5-15-2b</vt:lpstr>
      <vt:lpstr>One point of contact rule 5-15-2c</vt:lpstr>
      <vt:lpstr>One point of contact rule 5-15-3</vt:lpstr>
      <vt:lpstr>One point of contact rule 5-18</vt:lpstr>
      <vt:lpstr>One point of contact Rule 5-22-1</vt:lpstr>
      <vt:lpstr>One point of contact rule 5-22-2</vt:lpstr>
      <vt:lpstr>One point of contact rule 5-25-1</vt:lpstr>
      <vt:lpstr>One point of contact rule 5-25-3</vt:lpstr>
      <vt:lpstr>One point of contact rule 6-4-1</vt:lpstr>
      <vt:lpstr>One point of contact rule 6-4-1 (cont.)</vt:lpstr>
      <vt:lpstr>Near-fall rules 5-11-2g, 5-11-2h, 5-11-3, 9-1-5</vt:lpstr>
      <vt:lpstr>Near-fall rule 5-11-2g, h</vt:lpstr>
      <vt:lpstr>Near-fall rule 5-11-2g,h (cont.)</vt:lpstr>
      <vt:lpstr>Near-fall rule 5-11-3</vt:lpstr>
      <vt:lpstr>Near-fall rule 9-1-5</vt:lpstr>
      <vt:lpstr>Near-fall rule 9-1-5 (cont.)</vt:lpstr>
      <vt:lpstr>Near-fall scoring symbols</vt:lpstr>
      <vt:lpstr>Technical fall rule 5-11-4</vt:lpstr>
      <vt:lpstr>Technical fall rule 5-11-4</vt:lpstr>
      <vt:lpstr>Technical fall rule 5-11-4</vt:lpstr>
      <vt:lpstr>Signal chart</vt:lpstr>
      <vt:lpstr>Time-out signal</vt:lpstr>
      <vt:lpstr>Takedown rule 9-1-2, summary of scoring</vt:lpstr>
      <vt:lpstr>Takedown rule 9-1-2</vt:lpstr>
      <vt:lpstr>Takedown summary of scoring &amp; scoring symbols</vt:lpstr>
      <vt:lpstr>Points of emphasis</vt:lpstr>
      <vt:lpstr>Dangerous maneuvers and holds</vt:lpstr>
      <vt:lpstr>Stalling</vt:lpstr>
      <vt:lpstr>STALEMATE</vt:lpstr>
      <vt:lpstr>Referee’s duties</vt:lpstr>
      <vt:lpstr>IMMINENT SCORING</vt:lpstr>
      <vt:lpstr>Default, forfeit, medical forfeit</vt:lpstr>
      <vt:lpstr>Nfhs Allaccess</vt:lpstr>
      <vt:lpstr>NFHS AllAccess – Website</vt:lpstr>
      <vt:lpstr>NFHS AllAccess – Mobile App</vt:lpstr>
      <vt:lpstr>NFHS OFFICIALS Education </vt:lpstr>
      <vt:lpstr>All things officiating  in one place!</vt:lpstr>
      <vt:lpstr>COS Continued Improvements</vt:lpstr>
      <vt:lpstr> NFHS Learning Center</vt:lpstr>
      <vt:lpstr>PowerPoint Presentation</vt:lpstr>
      <vt:lpstr>Over 21 million courses delivered!</vt:lpstr>
      <vt:lpstr>NFHS Network</vt:lpstr>
      <vt:lpstr>PowerPoint Presentation</vt:lpstr>
      <vt:lpstr>NFHS Network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Vogel</dc:creator>
  <cp:lastModifiedBy>Lewie  Curtis</cp:lastModifiedBy>
  <cp:revision>2</cp:revision>
  <cp:lastPrinted>2023-05-23T18:19:08Z</cp:lastPrinted>
  <dcterms:created xsi:type="dcterms:W3CDTF">2024-08-06T20:14:40Z</dcterms:created>
  <dcterms:modified xsi:type="dcterms:W3CDTF">2024-08-14T16:37:38Z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y fmtid="{D5CDD505-2E9C-101B-9397-08002B2CF9AE}" pid="3" name="MediaServiceImageTags">
    <vt:lpwstr/>
  </property>
</Properties>
</file>